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9" r:id="rId1"/>
    <p:sldMasterId id="2147483680" r:id="rId2"/>
    <p:sldMasterId id="2147483681" r:id="rId3"/>
  </p:sldMasterIdLst>
  <p:notesMasterIdLst>
    <p:notesMasterId r:id="rId29"/>
  </p:notesMasterIdLst>
  <p:sldIdLst>
    <p:sldId id="256" r:id="rId4"/>
    <p:sldId id="257" r:id="rId5"/>
    <p:sldId id="258" r:id="rId6"/>
    <p:sldId id="259" r:id="rId7"/>
    <p:sldId id="260" r:id="rId8"/>
    <p:sldId id="261" r:id="rId9"/>
    <p:sldId id="299" r:id="rId10"/>
    <p:sldId id="312" r:id="rId11"/>
    <p:sldId id="262" r:id="rId12"/>
    <p:sldId id="300" r:id="rId13"/>
    <p:sldId id="301" r:id="rId14"/>
    <p:sldId id="302" r:id="rId15"/>
    <p:sldId id="310" r:id="rId16"/>
    <p:sldId id="303" r:id="rId17"/>
    <p:sldId id="304" r:id="rId18"/>
    <p:sldId id="305" r:id="rId19"/>
    <p:sldId id="309" r:id="rId20"/>
    <p:sldId id="306" r:id="rId21"/>
    <p:sldId id="307" r:id="rId22"/>
    <p:sldId id="308" r:id="rId23"/>
    <p:sldId id="263" r:id="rId24"/>
    <p:sldId id="311" r:id="rId25"/>
    <p:sldId id="264" r:id="rId26"/>
    <p:sldId id="265" r:id="rId27"/>
    <p:sldId id="266" r:id="rId28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5533">
          <p15:clr>
            <a:srgbClr val="A4A3A4"/>
          </p15:clr>
        </p15:guide>
        <p15:guide id="2" pos="397">
          <p15:clr>
            <a:srgbClr val="9AA0A6"/>
          </p15:clr>
        </p15:guide>
        <p15:guide id="3" orient="horz" pos="3240">
          <p15:clr>
            <a:srgbClr val="9AA0A6"/>
          </p15:clr>
        </p15:guide>
        <p15:guide id="4" orient="horz">
          <p15:clr>
            <a:srgbClr val="747775"/>
          </p15:clr>
        </p15:guide>
        <p15:guide id="5" orient="horz" pos="51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C71DE6C-821E-4CC7-88ED-66FFE3A65C92}">
  <a:tblStyle styleId="{0C71DE6C-821E-4CC7-88ED-66FFE3A65C9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8" d="100"/>
          <a:sy n="138" d="100"/>
        </p:scale>
        <p:origin x="834" y="120"/>
      </p:cViewPr>
      <p:guideLst>
        <p:guide pos="5533"/>
        <p:guide pos="397"/>
        <p:guide orient="horz" pos="3240"/>
        <p:guide orient="horz"/>
        <p:guide orient="horz" pos="51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presProps" Target="presProps.xml"/><Relationship Id="rId8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3ce85d903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3ce85d903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30f7d84ce1d_0_3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30f7d84ce1d_0_3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341727d1ac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341727d1ac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0f7d84ce1d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0f7d84ce1d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de823becd0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de823becd0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0f7d84ce1d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30f7d84ce1d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f98075b259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f98075b259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f98075b259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f98075b259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f98075b259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f98075b259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104438fcaf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104438fcaf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l="99" r="99"/>
          <a:stretch/>
        </p:blipFill>
        <p:spPr>
          <a:xfrm>
            <a:off x="-17925" y="-10075"/>
            <a:ext cx="9194726" cy="518215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8293200" cy="48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944650" y="1769200"/>
            <a:ext cx="7379700" cy="23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1">
  <p:cSld name="CUSTOM_2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2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12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2">
  <p:cSld name="CUSTOM_2_1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ourier New"/>
              <a:buNone/>
              <a:defRPr sz="1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1">
  <p:cSld name="CUSTOM_4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ubTitle" idx="1"/>
          </p:nvPr>
        </p:nvSpPr>
        <p:spPr>
          <a:xfrm>
            <a:off x="544050" y="1350425"/>
            <a:ext cx="5316300" cy="9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14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subTitle" idx="2"/>
          </p:nvPr>
        </p:nvSpPr>
        <p:spPr>
          <a:xfrm>
            <a:off x="795050" y="2220038"/>
            <a:ext cx="7568100" cy="23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2">
  <p:cSld name="CUSTOM_4_1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5"/>
          <p:cNvSpPr/>
          <p:nvPr/>
        </p:nvSpPr>
        <p:spPr>
          <a:xfrm>
            <a:off x="362300" y="1384249"/>
            <a:ext cx="4748700" cy="33933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subTitle" idx="1"/>
          </p:nvPr>
        </p:nvSpPr>
        <p:spPr>
          <a:xfrm>
            <a:off x="500550" y="1474819"/>
            <a:ext cx="44286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subTitle" idx="2"/>
          </p:nvPr>
        </p:nvSpPr>
        <p:spPr>
          <a:xfrm>
            <a:off x="5555275" y="1474819"/>
            <a:ext cx="3151200" cy="32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лок текст + картинка" type="title">
  <p:cSld name="TITLE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 txBox="1">
            <a:spLocks noGrp="1"/>
          </p:cNvSpPr>
          <p:nvPr>
            <p:ph type="title"/>
          </p:nvPr>
        </p:nvSpPr>
        <p:spPr>
          <a:xfrm>
            <a:off x="495300" y="1493850"/>
            <a:ext cx="4424100" cy="215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pic>
        <p:nvPicPr>
          <p:cNvPr id="71" name="Google Shape;71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283625" y="843000"/>
            <a:ext cx="3457500" cy="34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47">
          <p15:clr>
            <a:srgbClr val="E46962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Цитата, фон градиент" type="secHead">
  <p:cSld name="SECTION_HEADER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>
            <a:spLocks noGrp="1"/>
          </p:cNvSpPr>
          <p:nvPr>
            <p:ph type="title"/>
          </p:nvPr>
        </p:nvSpPr>
        <p:spPr>
          <a:xfrm>
            <a:off x="604350" y="1999200"/>
            <a:ext cx="7935300" cy="11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4" name="Google Shape;74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этапы процесса">
  <p:cSld name="CUSTOM_5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9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77" name="Google Shape;77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22851" y="1821363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78" name="Google Shape;7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8289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79" name="Google Shape;7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7615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80" name="Google Shape;80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47001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sp>
        <p:nvSpPr>
          <p:cNvPr id="81" name="Google Shape;81;p19"/>
          <p:cNvSpPr txBox="1"/>
          <p:nvPr/>
        </p:nvSpPr>
        <p:spPr>
          <a:xfrm>
            <a:off x="121300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1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" name="Google Shape;82;p19"/>
          <p:cNvSpPr txBox="1"/>
          <p:nvPr/>
        </p:nvSpPr>
        <p:spPr>
          <a:xfrm>
            <a:off x="3058443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2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" name="Google Shape;83;p19"/>
          <p:cNvSpPr txBox="1"/>
          <p:nvPr/>
        </p:nvSpPr>
        <p:spPr>
          <a:xfrm>
            <a:off x="4817770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3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" name="Google Shape;84;p19"/>
          <p:cNvSpPr txBox="1"/>
          <p:nvPr/>
        </p:nvSpPr>
        <p:spPr>
          <a:xfrm>
            <a:off x="663715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4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" name="Google Shape;85;p19"/>
          <p:cNvSpPr txBox="1"/>
          <p:nvPr/>
        </p:nvSpPr>
        <p:spPr>
          <a:xfrm>
            <a:off x="982906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" name="Google Shape;86;p19"/>
          <p:cNvSpPr txBox="1"/>
          <p:nvPr/>
        </p:nvSpPr>
        <p:spPr>
          <a:xfrm>
            <a:off x="2828343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" name="Google Shape;87;p19"/>
          <p:cNvSpPr txBox="1"/>
          <p:nvPr/>
        </p:nvSpPr>
        <p:spPr>
          <a:xfrm>
            <a:off x="4587670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" name="Google Shape;88;p19"/>
          <p:cNvSpPr txBox="1"/>
          <p:nvPr/>
        </p:nvSpPr>
        <p:spPr>
          <a:xfrm>
            <a:off x="6407056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писок в 2 колонки ">
  <p:cSld name="CUSTOM_8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0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aphicFrame>
        <p:nvGraphicFramePr>
          <p:cNvPr id="91" name="Google Shape;91;p20"/>
          <p:cNvGraphicFramePr/>
          <p:nvPr/>
        </p:nvGraphicFramePr>
        <p:xfrm>
          <a:off x="655650" y="1745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{0C71DE6C-821E-4CC7-88ED-66FFE3A65C92}</a:tableStyleId>
              </a:tblPr>
              <a:tblGrid>
                <a:gridCol w="3800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1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9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" sz="17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 Описание эксперимента</a:t>
                      </a:r>
                      <a:r>
                        <a:rPr lang="ru" sz="1700" b="1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" sz="17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 Технические детали</a:t>
                      </a:r>
                      <a:endParaRPr sz="17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175">
                <a:tc>
                  <a:txBody>
                    <a:bodyPr/>
                    <a:lstStyle/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Гипотеза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Целевая аудитория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Ожидаемый результат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3175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Roboto"/>
                        <a:buChar char="●"/>
                      </a:pPr>
                      <a:r>
                        <a:rPr lang="ru" sz="17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Реализация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Настройки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Метрики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сылка на источник" type="twoColTx">
  <p:cSld name="TITLE_AND_TWO_COLUMNS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1"/>
          <p:cNvSpPr txBox="1"/>
          <p:nvPr/>
        </p:nvSpPr>
        <p:spPr>
          <a:xfrm>
            <a:off x="556300" y="4554000"/>
            <a:ext cx="4239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добавьте ссылку на источник</a:t>
            </a:r>
            <a:endParaRPr sz="1100">
              <a:solidFill>
                <a:srgbClr val="013D8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елый слайд + заголовок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500550" y="1784775"/>
            <a:ext cx="7935300" cy="11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подтемой">
  <p:cSld name="MAIN_POINT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2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аблица ">
  <p:cSld name="CUSTOM_1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aphicFrame>
        <p:nvGraphicFramePr>
          <p:cNvPr id="98" name="Google Shape;98;p23"/>
          <p:cNvGraphicFramePr/>
          <p:nvPr/>
        </p:nvGraphicFramePr>
        <p:xfrm>
          <a:off x="608700" y="1593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{0C71DE6C-821E-4CC7-88ED-66FFE3A65C92}</a:tableStyleId>
              </a:tblPr>
              <a:tblGrid>
                <a:gridCol w="395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3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84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77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061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>
                        <a:solidFill>
                          <a:srgbClr val="4811C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плашки + иллюстрация">
  <p:cSld name="SECTION_TITLE_AND_DESCRIPTION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01" name="Google Shape;101;p24"/>
          <p:cNvSpPr/>
          <p:nvPr/>
        </p:nvSpPr>
        <p:spPr>
          <a:xfrm>
            <a:off x="791625" y="1039150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2" name="Google Shape;102;p24"/>
          <p:cNvSpPr/>
          <p:nvPr/>
        </p:nvSpPr>
        <p:spPr>
          <a:xfrm>
            <a:off x="791625" y="1904882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3" name="Google Shape;103;p24"/>
          <p:cNvSpPr/>
          <p:nvPr/>
        </p:nvSpPr>
        <p:spPr>
          <a:xfrm>
            <a:off x="791625" y="2770607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" name="Google Shape;104;p24"/>
          <p:cNvSpPr/>
          <p:nvPr/>
        </p:nvSpPr>
        <p:spPr>
          <a:xfrm>
            <a:off x="791625" y="3636339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5" name="Google Shape;105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533900" y="1409075"/>
            <a:ext cx="2468700" cy="24687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блока">
  <p:cSld name="CUSTOM_7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6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6"/>
          <p:cNvSpPr/>
          <p:nvPr/>
        </p:nvSpPr>
        <p:spPr>
          <a:xfrm>
            <a:off x="932713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" name="Google Shape;111;p26"/>
          <p:cNvSpPr/>
          <p:nvPr/>
        </p:nvSpPr>
        <p:spPr>
          <a:xfrm>
            <a:off x="3436420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" name="Google Shape;112;p26"/>
          <p:cNvSpPr/>
          <p:nvPr/>
        </p:nvSpPr>
        <p:spPr>
          <a:xfrm>
            <a:off x="5940127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" name="Google Shape;113;p26"/>
          <p:cNvSpPr txBox="1"/>
          <p:nvPr/>
        </p:nvSpPr>
        <p:spPr>
          <a:xfrm>
            <a:off x="1073575" y="2074863"/>
            <a:ext cx="1846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 sz="1100"/>
          </a:p>
        </p:txBody>
      </p:sp>
      <p:sp>
        <p:nvSpPr>
          <p:cNvPr id="114" name="Google Shape;114;p26"/>
          <p:cNvSpPr txBox="1"/>
          <p:nvPr/>
        </p:nvSpPr>
        <p:spPr>
          <a:xfrm>
            <a:off x="3530920" y="2074863"/>
            <a:ext cx="1938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/>
          </a:p>
        </p:txBody>
      </p:sp>
      <p:sp>
        <p:nvSpPr>
          <p:cNvPr id="115" name="Google Shape;115;p26"/>
          <p:cNvSpPr txBox="1"/>
          <p:nvPr/>
        </p:nvSpPr>
        <p:spPr>
          <a:xfrm>
            <a:off x="6080975" y="2074863"/>
            <a:ext cx="1938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жный тезис крупным шрифтом " type="secHead">
  <p:cSld name="SECTION_HEADER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8"/>
          <p:cNvSpPr txBox="1">
            <a:spLocks noGrp="1"/>
          </p:cNvSpPr>
          <p:nvPr>
            <p:ph type="title"/>
          </p:nvPr>
        </p:nvSpPr>
        <p:spPr>
          <a:xfrm>
            <a:off x="500550" y="1940306"/>
            <a:ext cx="79353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22" name="Google Shape;122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0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ш макет 1">
  <p:cSld name="CUSTOM_5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238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19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6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sz="1500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subTitle" idx="2"/>
          </p:nvPr>
        </p:nvSpPr>
        <p:spPr>
          <a:xfrm>
            <a:off x="3135425" y="2978831"/>
            <a:ext cx="58563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sz="1500" b="1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ubTitle" idx="3"/>
          </p:nvPr>
        </p:nvSpPr>
        <p:spPr>
          <a:xfrm>
            <a:off x="3135425" y="3278981"/>
            <a:ext cx="5856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ubTitle" idx="4"/>
          </p:nvPr>
        </p:nvSpPr>
        <p:spPr>
          <a:xfrm>
            <a:off x="3135425" y="3662550"/>
            <a:ext cx="58563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31" name="Google Shape;31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себе">
  <p:cSld name="CUSTOM_1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ubTitle" idx="1"/>
          </p:nvPr>
        </p:nvSpPr>
        <p:spPr>
          <a:xfrm>
            <a:off x="3891775" y="1716281"/>
            <a:ext cx="43917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600"/>
              <a:buNone/>
              <a:defRPr sz="1600" b="1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subTitle" idx="2"/>
          </p:nvPr>
        </p:nvSpPr>
        <p:spPr>
          <a:xfrm>
            <a:off x="3891775" y="2252801"/>
            <a:ext cx="5095200" cy="25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7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1.png"/><Relationship Id="rId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6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2">
            <a:alphaModFix/>
          </a:blip>
          <a:stretch>
            <a:fillRect/>
          </a:stretch>
        </a:blip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○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○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8" name="Google Shape;68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5">
            <a:alphaModFix/>
          </a:blip>
          <a:stretch>
            <a:fillRect/>
          </a:stretch>
        </a:blip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7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8" name="Google Shape;118;p27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9" name="Google Shape;119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3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0.png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5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35"/>
          <p:cNvPicPr preferRelativeResize="0"/>
          <p:nvPr/>
        </p:nvPicPr>
        <p:blipFill rotWithShape="1">
          <a:blip r:embed="rId3">
            <a:alphaModFix/>
          </a:blip>
          <a:srcRect l="18598" r="18591"/>
          <a:stretch/>
        </p:blipFill>
        <p:spPr>
          <a:xfrm>
            <a:off x="0" y="-3161557"/>
            <a:ext cx="9408753" cy="8360474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35"/>
          <p:cNvSpPr txBox="1"/>
          <p:nvPr/>
        </p:nvSpPr>
        <p:spPr>
          <a:xfrm>
            <a:off x="332510" y="824504"/>
            <a:ext cx="8749146" cy="30654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90000"/>
              </a:lnSpc>
            </a:pPr>
            <a:r>
              <a:rPr lang="ru-RU" sz="40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Проектирование </a:t>
            </a:r>
            <a:r>
              <a:rPr lang="en-US" sz="4000" b="1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VxLAN</a:t>
            </a:r>
            <a:r>
              <a:rPr lang="en-US" sz="40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\EVPN </a:t>
            </a:r>
            <a:r>
              <a:rPr lang="ru-RU" sz="40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сети для повышения отказоустойчивости программного беспроводного контроллера </a:t>
            </a:r>
            <a:r>
              <a:rPr lang="en-US" sz="4800" b="1" dirty="0">
                <a:solidFill>
                  <a:schemeClr val="bg1"/>
                </a:solidFill>
              </a:rPr>
              <a:t>Ubiquiti</a:t>
            </a:r>
            <a:r>
              <a:rPr lang="en-US" sz="4800" b="1" dirty="0"/>
              <a:t> </a:t>
            </a:r>
            <a:r>
              <a:rPr lang="en-US" sz="40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UniFi</a:t>
            </a:r>
            <a:endParaRPr lang="ru-RU" sz="4500" b="1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8" name="Google Shape;148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13700" y="268875"/>
            <a:ext cx="822175" cy="284625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35"/>
          <p:cNvSpPr/>
          <p:nvPr/>
        </p:nvSpPr>
        <p:spPr>
          <a:xfrm>
            <a:off x="629700" y="4138025"/>
            <a:ext cx="2920500" cy="426600"/>
          </a:xfrm>
          <a:prstGeom prst="roundRect">
            <a:avLst>
              <a:gd name="adj" fmla="val 16667"/>
            </a:avLst>
          </a:prstGeom>
          <a:solidFill>
            <a:srgbClr val="3F299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" name="Google Shape;150;p35"/>
          <p:cNvSpPr txBox="1"/>
          <p:nvPr/>
        </p:nvSpPr>
        <p:spPr>
          <a:xfrm>
            <a:off x="886050" y="4127375"/>
            <a:ext cx="2407800" cy="447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9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Дизайн сетей ЦОД</a:t>
            </a:r>
            <a:endParaRPr sz="1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059954D-E5D0-EBC5-87DE-81E578369A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2422" y="3170881"/>
            <a:ext cx="1609485" cy="191298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A77427A-EB43-D27A-4CE5-74AF89D435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728" y="0"/>
            <a:ext cx="798454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9484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81;p55">
            <a:extLst>
              <a:ext uri="{FF2B5EF4-FFF2-40B4-BE49-F238E27FC236}">
                <a16:creationId xmlns:a16="http://schemas.microsoft.com/office/drawing/2014/main" id="{EDD7953C-98DB-2D71-19D9-950CC1554A90}"/>
              </a:ext>
            </a:extLst>
          </p:cNvPr>
          <p:cNvSpPr/>
          <p:nvPr/>
        </p:nvSpPr>
        <p:spPr>
          <a:xfrm>
            <a:off x="311700" y="278716"/>
            <a:ext cx="6193009" cy="715709"/>
          </a:xfrm>
          <a:prstGeom prst="roundRect">
            <a:avLst>
              <a:gd name="adj" fmla="val 16667"/>
            </a:avLst>
          </a:prstGeom>
          <a:solidFill>
            <a:srgbClr val="3F299A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" name="Google Shape;204;p41">
            <a:extLst>
              <a:ext uri="{FF2B5EF4-FFF2-40B4-BE49-F238E27FC236}">
                <a16:creationId xmlns:a16="http://schemas.microsoft.com/office/drawing/2014/main" id="{8ED2B89C-365B-CD65-FB4C-1DEA75392DC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 u="sng" dirty="0">
                <a:solidFill>
                  <a:schemeClr val="bg1"/>
                </a:solidFill>
              </a:rPr>
              <a:t>Какие преимущества получим</a:t>
            </a:r>
            <a:r>
              <a:rPr lang="en-US" sz="3000" u="sng" dirty="0">
                <a:solidFill>
                  <a:schemeClr val="bg1"/>
                </a:solidFill>
              </a:rPr>
              <a:t>?</a:t>
            </a:r>
            <a:endParaRPr sz="3000" u="sng" dirty="0">
              <a:solidFill>
                <a:schemeClr val="bg1"/>
              </a:solidFill>
            </a:endParaRPr>
          </a:p>
        </p:txBody>
      </p:sp>
      <p:pic>
        <p:nvPicPr>
          <p:cNvPr id="5" name="Google Shape;403;p58">
            <a:extLst>
              <a:ext uri="{FF2B5EF4-FFF2-40B4-BE49-F238E27FC236}">
                <a16:creationId xmlns:a16="http://schemas.microsoft.com/office/drawing/2014/main" id="{83550A0D-2D3D-08FE-2836-03A17FE496C9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00550" y="1184106"/>
            <a:ext cx="315075" cy="321999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368;p53">
            <a:extLst>
              <a:ext uri="{FF2B5EF4-FFF2-40B4-BE49-F238E27FC236}">
                <a16:creationId xmlns:a16="http://schemas.microsoft.com/office/drawing/2014/main" id="{CFA3A982-813C-17A1-65EF-CA764837A6E9}"/>
              </a:ext>
            </a:extLst>
          </p:cNvPr>
          <p:cNvSpPr txBox="1"/>
          <p:nvPr/>
        </p:nvSpPr>
        <p:spPr>
          <a:xfrm>
            <a:off x="899201" y="1080260"/>
            <a:ext cx="6672308" cy="1175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Использование </a:t>
            </a:r>
            <a:r>
              <a:rPr lang="en-US" dirty="0"/>
              <a:t>Host Mobility</a:t>
            </a:r>
            <a:r>
              <a:rPr lang="ru-RU" dirty="0"/>
              <a:t> при миграции виртуальной машины беспроводного контроллера позволит сохранять IP-адрес и </a:t>
            </a:r>
            <a:r>
              <a:rPr lang="en-US" dirty="0"/>
              <a:t>MAC </a:t>
            </a:r>
            <a:r>
              <a:rPr lang="ru-RU" dirty="0"/>
              <a:t>адрес при перемещении между гипервизорами при этом обеспечивая беспрерывную связность</a:t>
            </a:r>
            <a:r>
              <a:rPr lang="en-US" dirty="0"/>
              <a:t> </a:t>
            </a:r>
            <a:r>
              <a:rPr lang="ru-RU" dirty="0"/>
              <a:t>с точками доступа и абонентами;</a:t>
            </a:r>
            <a:endParaRPr dirty="0"/>
          </a:p>
        </p:txBody>
      </p:sp>
      <p:pic>
        <p:nvPicPr>
          <p:cNvPr id="7" name="Google Shape;403;p58">
            <a:extLst>
              <a:ext uri="{FF2B5EF4-FFF2-40B4-BE49-F238E27FC236}">
                <a16:creationId xmlns:a16="http://schemas.microsoft.com/office/drawing/2014/main" id="{916938E3-AB40-7457-FB04-BBD68FC3DFEE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00549" y="2280006"/>
            <a:ext cx="315075" cy="321999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368;p53">
            <a:extLst>
              <a:ext uri="{FF2B5EF4-FFF2-40B4-BE49-F238E27FC236}">
                <a16:creationId xmlns:a16="http://schemas.microsoft.com/office/drawing/2014/main" id="{FA1650C7-0613-A078-AE5B-81B432E58CDD}"/>
              </a:ext>
            </a:extLst>
          </p:cNvPr>
          <p:cNvSpPr txBox="1"/>
          <p:nvPr/>
        </p:nvSpPr>
        <p:spPr>
          <a:xfrm>
            <a:off x="899201" y="2867346"/>
            <a:ext cx="6672308" cy="432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Быстрое обновление маршрутов;</a:t>
            </a:r>
            <a:endParaRPr dirty="0"/>
          </a:p>
        </p:txBody>
      </p:sp>
      <p:pic>
        <p:nvPicPr>
          <p:cNvPr id="9" name="Google Shape;403;p58">
            <a:extLst>
              <a:ext uri="{FF2B5EF4-FFF2-40B4-BE49-F238E27FC236}">
                <a16:creationId xmlns:a16="http://schemas.microsoft.com/office/drawing/2014/main" id="{7EB1E571-0C35-AF5F-FEBE-2E619A9C8344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00549" y="2927223"/>
            <a:ext cx="315075" cy="321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403;p58">
            <a:extLst>
              <a:ext uri="{FF2B5EF4-FFF2-40B4-BE49-F238E27FC236}">
                <a16:creationId xmlns:a16="http://schemas.microsoft.com/office/drawing/2014/main" id="{6D4F8800-2803-0385-AADC-7052F6410375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00549" y="3597797"/>
            <a:ext cx="315075" cy="321999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368;p53">
            <a:extLst>
              <a:ext uri="{FF2B5EF4-FFF2-40B4-BE49-F238E27FC236}">
                <a16:creationId xmlns:a16="http://schemas.microsoft.com/office/drawing/2014/main" id="{78543B6A-E7DA-8CB9-3588-4DDFB33F0850}"/>
              </a:ext>
            </a:extLst>
          </p:cNvPr>
          <p:cNvSpPr txBox="1"/>
          <p:nvPr/>
        </p:nvSpPr>
        <p:spPr>
          <a:xfrm>
            <a:off x="836392" y="4225986"/>
            <a:ext cx="6672308" cy="432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Нет необходимости в переконфигурации IP-адресов;</a:t>
            </a:r>
            <a:endParaRPr dirty="0"/>
          </a:p>
        </p:txBody>
      </p:sp>
      <p:sp>
        <p:nvSpPr>
          <p:cNvPr id="12" name="Google Shape;368;p53">
            <a:extLst>
              <a:ext uri="{FF2B5EF4-FFF2-40B4-BE49-F238E27FC236}">
                <a16:creationId xmlns:a16="http://schemas.microsoft.com/office/drawing/2014/main" id="{511B788C-22C6-CB8B-59FC-BF8BF019EBD9}"/>
              </a:ext>
            </a:extLst>
          </p:cNvPr>
          <p:cNvSpPr txBox="1"/>
          <p:nvPr/>
        </p:nvSpPr>
        <p:spPr>
          <a:xfrm>
            <a:off x="899201" y="3530554"/>
            <a:ext cx="7337326" cy="432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Лучшее решение при использовании технологий </a:t>
            </a:r>
            <a:r>
              <a:rPr lang="en-US" dirty="0"/>
              <a:t>VMware </a:t>
            </a:r>
            <a:r>
              <a:rPr lang="en-US" dirty="0" err="1"/>
              <a:t>vMoton</a:t>
            </a:r>
            <a:r>
              <a:rPr lang="en-US" dirty="0"/>
              <a:t> </a:t>
            </a:r>
            <a:r>
              <a:rPr lang="ru-RU" dirty="0"/>
              <a:t>и </a:t>
            </a:r>
            <a:r>
              <a:rPr lang="en-US" dirty="0"/>
              <a:t>Storage </a:t>
            </a:r>
            <a:r>
              <a:rPr lang="en-US" dirty="0" err="1"/>
              <a:t>vMotion</a:t>
            </a:r>
            <a:endParaRPr dirty="0"/>
          </a:p>
        </p:txBody>
      </p:sp>
      <p:pic>
        <p:nvPicPr>
          <p:cNvPr id="3" name="Google Shape;403;p58">
            <a:extLst>
              <a:ext uri="{FF2B5EF4-FFF2-40B4-BE49-F238E27FC236}">
                <a16:creationId xmlns:a16="http://schemas.microsoft.com/office/drawing/2014/main" id="{082A57EA-E061-E290-D2CD-9205F5CAB2A0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00549" y="4281185"/>
            <a:ext cx="315075" cy="321999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F3A71AA-0F20-5A10-FD28-C6B1D89459F0}"/>
              </a:ext>
            </a:extLst>
          </p:cNvPr>
          <p:cNvSpPr txBox="1"/>
          <p:nvPr/>
        </p:nvSpPr>
        <p:spPr>
          <a:xfrm>
            <a:off x="915429" y="2262918"/>
            <a:ext cx="66305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Балансировку нагрузки по ECMP для эффективного использования всех доступных путей в сети</a:t>
            </a:r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9E706606-9432-AE53-6739-80CB927DE4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1509" y="2482070"/>
            <a:ext cx="1449641" cy="1193688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05228B9C-1911-85F8-338E-20EA3B0845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6843" y="844866"/>
            <a:ext cx="1355912" cy="1646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2772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381;p55">
            <a:extLst>
              <a:ext uri="{FF2B5EF4-FFF2-40B4-BE49-F238E27FC236}">
                <a16:creationId xmlns:a16="http://schemas.microsoft.com/office/drawing/2014/main" id="{E54AF19B-E161-3947-AABB-D60336BB8C41}"/>
              </a:ext>
            </a:extLst>
          </p:cNvPr>
          <p:cNvSpPr/>
          <p:nvPr/>
        </p:nvSpPr>
        <p:spPr>
          <a:xfrm>
            <a:off x="311700" y="278716"/>
            <a:ext cx="6622500" cy="715709"/>
          </a:xfrm>
          <a:prstGeom prst="roundRect">
            <a:avLst>
              <a:gd name="adj" fmla="val 16667"/>
            </a:avLst>
          </a:prstGeom>
          <a:solidFill>
            <a:srgbClr val="3F299A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C635681-C3AC-8B3A-2A50-7C3711403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>
                <a:solidFill>
                  <a:schemeClr val="bg1"/>
                </a:solidFill>
              </a:rPr>
              <a:t>Network Based vs Host Based?</a:t>
            </a:r>
            <a:endParaRPr lang="ru-RU" u="sng" dirty="0">
              <a:solidFill>
                <a:schemeClr val="bg1"/>
              </a:solidFill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E030DC3-BDDD-0D24-5F38-1867A1CBAA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0550" y="3217787"/>
            <a:ext cx="8520600" cy="574964"/>
          </a:xfrm>
        </p:spPr>
        <p:txBody>
          <a:bodyPr>
            <a:normAutofit/>
          </a:bodyPr>
          <a:lstStyle/>
          <a:p>
            <a:pPr marL="133350" indent="0">
              <a:buNone/>
            </a:pPr>
            <a:r>
              <a:rPr lang="ru-RU" dirty="0"/>
              <a:t>Выбор сделан в пользу </a:t>
            </a:r>
            <a:r>
              <a:rPr lang="en-US" dirty="0"/>
              <a:t>Network-Based VXLAN</a:t>
            </a:r>
            <a:r>
              <a:rPr lang="ru-RU" dirty="0"/>
              <a:t> потому что:</a:t>
            </a:r>
          </a:p>
        </p:txBody>
      </p:sp>
      <p:pic>
        <p:nvPicPr>
          <p:cNvPr id="4" name="Google Shape;314;p49">
            <a:extLst>
              <a:ext uri="{FF2B5EF4-FFF2-40B4-BE49-F238E27FC236}">
                <a16:creationId xmlns:a16="http://schemas.microsoft.com/office/drawing/2014/main" id="{FCC291BD-1CCC-B5E1-ED8C-AC3D0EF45B8B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253525" y="370209"/>
            <a:ext cx="508464" cy="50846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9507925-35FF-CA98-1486-998D5A64B13E}"/>
              </a:ext>
            </a:extLst>
          </p:cNvPr>
          <p:cNvSpPr txBox="1"/>
          <p:nvPr/>
        </p:nvSpPr>
        <p:spPr>
          <a:xfrm>
            <a:off x="500549" y="3680050"/>
            <a:ext cx="768927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VxLAN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инкапсуляция выполняется </a:t>
            </a:r>
            <a:r>
              <a:rPr lang="ru-RU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на </a:t>
            </a:r>
            <a:r>
              <a:rPr lang="ru-RU" b="1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ToR</a:t>
            </a:r>
            <a:r>
              <a:rPr lang="ru-RU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-коммутаторе</a:t>
            </a: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(VTEP встроен в физическое сетевое устройство)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Более простой, централизованный контроль на уровне сети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Независим от гипервизора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Аппаратная инкапсуляция, высокая производительность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F3725EB-1499-B854-00F8-EB7B43104F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9168" y="1051834"/>
            <a:ext cx="4092033" cy="2218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4635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EA3F4412-3435-F2F8-033A-775C728D9F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665" y="2171147"/>
            <a:ext cx="6172200" cy="83820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1E694DE5-FFBB-6EE7-281A-A9013781E8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956" y="1334523"/>
            <a:ext cx="6172200" cy="838200"/>
          </a:xfrm>
          <a:prstGeom prst="rect">
            <a:avLst/>
          </a:prstGeom>
        </p:spPr>
      </p:pic>
      <p:sp>
        <p:nvSpPr>
          <p:cNvPr id="4" name="Google Shape;381;p55">
            <a:extLst>
              <a:ext uri="{FF2B5EF4-FFF2-40B4-BE49-F238E27FC236}">
                <a16:creationId xmlns:a16="http://schemas.microsoft.com/office/drawing/2014/main" id="{7ADCFF02-5C4E-FCF7-335A-D4ED67E2D8E0}"/>
              </a:ext>
            </a:extLst>
          </p:cNvPr>
          <p:cNvSpPr/>
          <p:nvPr/>
        </p:nvSpPr>
        <p:spPr>
          <a:xfrm>
            <a:off x="311700" y="278716"/>
            <a:ext cx="6622500" cy="715709"/>
          </a:xfrm>
          <a:prstGeom prst="roundRect">
            <a:avLst>
              <a:gd name="adj" fmla="val 16667"/>
            </a:avLst>
          </a:prstGeom>
          <a:solidFill>
            <a:srgbClr val="3F299A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820EBD0A-BEA5-6507-95BD-71B3227CF4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</p:spPr>
        <p:txBody>
          <a:bodyPr/>
          <a:lstStyle/>
          <a:p>
            <a:r>
              <a:rPr lang="ru-RU" b="1" u="sng" dirty="0">
                <a:solidFill>
                  <a:schemeClr val="bg1"/>
                </a:solidFill>
              </a:rPr>
              <a:t>Какой </a:t>
            </a:r>
            <a:r>
              <a:rPr lang="en-US" b="1" u="sng" dirty="0">
                <a:solidFill>
                  <a:schemeClr val="bg1"/>
                </a:solidFill>
              </a:rPr>
              <a:t>Service Interfaces</a:t>
            </a:r>
            <a:r>
              <a:rPr lang="en-US" u="sng" dirty="0">
                <a:solidFill>
                  <a:schemeClr val="bg1"/>
                </a:solidFill>
              </a:rPr>
              <a:t>?</a:t>
            </a:r>
            <a:endParaRPr lang="ru-RU" u="sng" dirty="0">
              <a:solidFill>
                <a:schemeClr val="bg1"/>
              </a:solidFill>
            </a:endParaRPr>
          </a:p>
        </p:txBody>
      </p:sp>
      <p:pic>
        <p:nvPicPr>
          <p:cNvPr id="6" name="Google Shape;314;p49">
            <a:extLst>
              <a:ext uri="{FF2B5EF4-FFF2-40B4-BE49-F238E27FC236}">
                <a16:creationId xmlns:a16="http://schemas.microsoft.com/office/drawing/2014/main" id="{F0B58DD0-0393-B67D-51ED-124D0E41DED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50804" y="382337"/>
            <a:ext cx="508464" cy="50846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Текст 2">
            <a:extLst>
              <a:ext uri="{FF2B5EF4-FFF2-40B4-BE49-F238E27FC236}">
                <a16:creationId xmlns:a16="http://schemas.microsoft.com/office/drawing/2014/main" id="{D37EEC4A-F5F8-4616-9EFE-EA9023C0A1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7486" y="3071508"/>
            <a:ext cx="8520600" cy="574964"/>
          </a:xfrm>
        </p:spPr>
        <p:txBody>
          <a:bodyPr>
            <a:noAutofit/>
          </a:bodyPr>
          <a:lstStyle/>
          <a:p>
            <a:pPr marL="133350" indent="0">
              <a:buNone/>
            </a:pPr>
            <a:r>
              <a:rPr lang="ru-RU" sz="1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Выбор сделан в пользу 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VLAN-based Service Interface </a:t>
            </a:r>
            <a:r>
              <a:rPr lang="ru-RU" sz="1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потому что:</a:t>
            </a:r>
          </a:p>
          <a:p>
            <a:pPr marL="476250" indent="-342900">
              <a:buFont typeface="+mj-lt"/>
              <a:buAutoNum type="arabicPeriod"/>
            </a:pPr>
            <a:r>
              <a:rPr lang="ru-RU" sz="1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Легче применять ACL/политику на основе VLAN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;</a:t>
            </a:r>
          </a:p>
          <a:p>
            <a:pPr marL="476250" indent="-342900">
              <a:buFont typeface="+mj-lt"/>
              <a:buAutoNum type="arabicPeriod"/>
            </a:pPr>
            <a:r>
              <a:rPr lang="ru-RU" sz="1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Простая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ru-RU" sz="1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конфигурационная гибкость;</a:t>
            </a:r>
          </a:p>
          <a:p>
            <a:pPr marL="476250" indent="-342900">
              <a:buFont typeface="+mj-lt"/>
              <a:buAutoNum type="arabicPeriod"/>
            </a:pPr>
            <a:r>
              <a:rPr lang="ru-RU" sz="1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Каждый VLAN ассоциируется с отдельным EVPN </a:t>
            </a:r>
            <a:r>
              <a:rPr lang="ru-RU" sz="16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Instance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ru-RU" sz="1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и </a:t>
            </a:r>
            <a:r>
              <a:rPr lang="ru-RU" sz="1600" dirty="0"/>
              <a:t>полностью изолированы друг от друга</a:t>
            </a:r>
            <a:r>
              <a:rPr lang="ru-RU" sz="1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</a:t>
            </a:r>
            <a:endParaRPr lang="en-US" sz="16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476250" indent="-342900">
              <a:buFont typeface="+mj-lt"/>
              <a:buAutoNum type="arabicPeriod"/>
            </a:pPr>
            <a:endParaRPr lang="en-US" sz="16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476250" indent="-342900">
              <a:buFont typeface="+mj-lt"/>
              <a:buAutoNum type="arabicPeriod"/>
            </a:pPr>
            <a:endParaRPr lang="ru-RU" sz="16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42ADB2-FE9D-DF22-32BC-284B0A2B3301}"/>
              </a:ext>
            </a:extLst>
          </p:cNvPr>
          <p:cNvSpPr txBox="1"/>
          <p:nvPr/>
        </p:nvSpPr>
        <p:spPr>
          <a:xfrm>
            <a:off x="368602" y="1612833"/>
            <a:ext cx="8467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Vid=998</a:t>
            </a:r>
            <a:endParaRPr lang="ru-RU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A4513B0-EA04-4170-B17C-0AA52BCEFA4F}"/>
              </a:ext>
            </a:extLst>
          </p:cNvPr>
          <p:cNvSpPr txBox="1"/>
          <p:nvPr/>
        </p:nvSpPr>
        <p:spPr>
          <a:xfrm>
            <a:off x="6510846" y="1623900"/>
            <a:ext cx="8467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Vid=998</a:t>
            </a:r>
            <a:endParaRPr lang="ru-RU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62CD2C7-B5E3-D354-F092-CD32BECFC0CA}"/>
              </a:ext>
            </a:extLst>
          </p:cNvPr>
          <p:cNvSpPr txBox="1"/>
          <p:nvPr/>
        </p:nvSpPr>
        <p:spPr>
          <a:xfrm>
            <a:off x="418296" y="2417509"/>
            <a:ext cx="7473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Vid=10</a:t>
            </a:r>
            <a:endParaRPr lang="ru-RU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EBABCAB-9ADF-01B0-B6F6-4F5AD8F93382}"/>
              </a:ext>
            </a:extLst>
          </p:cNvPr>
          <p:cNvSpPr txBox="1"/>
          <p:nvPr/>
        </p:nvSpPr>
        <p:spPr>
          <a:xfrm>
            <a:off x="6590496" y="2436732"/>
            <a:ext cx="7473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Vid=10</a:t>
            </a:r>
            <a:endParaRPr lang="ru-RU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0106E9B-5782-572C-570C-C463C8023D8A}"/>
              </a:ext>
            </a:extLst>
          </p:cNvPr>
          <p:cNvSpPr txBox="1"/>
          <p:nvPr/>
        </p:nvSpPr>
        <p:spPr>
          <a:xfrm>
            <a:off x="1919150" y="1538063"/>
            <a:ext cx="5053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BD 998</a:t>
            </a:r>
            <a:endParaRPr lang="ru-RU" sz="12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3FCDE2B-D644-81C2-37C3-36D3FA159815}"/>
              </a:ext>
            </a:extLst>
          </p:cNvPr>
          <p:cNvSpPr txBox="1"/>
          <p:nvPr/>
        </p:nvSpPr>
        <p:spPr>
          <a:xfrm>
            <a:off x="5301610" y="1522790"/>
            <a:ext cx="5053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BD 998</a:t>
            </a:r>
            <a:endParaRPr lang="ru-RU" sz="12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6505FD0-772D-3147-46FF-A065EEF5C2AD}"/>
              </a:ext>
            </a:extLst>
          </p:cNvPr>
          <p:cNvSpPr txBox="1"/>
          <p:nvPr/>
        </p:nvSpPr>
        <p:spPr>
          <a:xfrm>
            <a:off x="2541388" y="1638684"/>
            <a:ext cx="50539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</a:rPr>
              <a:t>EVI=1</a:t>
            </a:r>
            <a:endParaRPr lang="ru-RU" sz="900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43D73D7-3955-0F85-9124-0ECAB058B2B1}"/>
              </a:ext>
            </a:extLst>
          </p:cNvPr>
          <p:cNvSpPr txBox="1"/>
          <p:nvPr/>
        </p:nvSpPr>
        <p:spPr>
          <a:xfrm>
            <a:off x="4679372" y="1662372"/>
            <a:ext cx="50539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</a:rPr>
              <a:t>EVI=1</a:t>
            </a:r>
            <a:endParaRPr lang="ru-RU" sz="900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C037654-254D-AB73-66B3-87CECF9DB2E7}"/>
              </a:ext>
            </a:extLst>
          </p:cNvPr>
          <p:cNvSpPr txBox="1"/>
          <p:nvPr/>
        </p:nvSpPr>
        <p:spPr>
          <a:xfrm>
            <a:off x="1967641" y="2355398"/>
            <a:ext cx="5053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BD 10</a:t>
            </a:r>
            <a:endParaRPr lang="ru-RU" sz="12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B254C0F-5983-4185-15BF-15E0444EE73D}"/>
              </a:ext>
            </a:extLst>
          </p:cNvPr>
          <p:cNvSpPr txBox="1"/>
          <p:nvPr/>
        </p:nvSpPr>
        <p:spPr>
          <a:xfrm>
            <a:off x="5319355" y="2389074"/>
            <a:ext cx="5053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BD 10</a:t>
            </a:r>
            <a:endParaRPr lang="ru-RU" sz="12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C8705FA-BA88-7D78-C4F2-0F0A433A227E}"/>
              </a:ext>
            </a:extLst>
          </p:cNvPr>
          <p:cNvSpPr txBox="1"/>
          <p:nvPr/>
        </p:nvSpPr>
        <p:spPr>
          <a:xfrm>
            <a:off x="4720706" y="2474354"/>
            <a:ext cx="50539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</a:rPr>
              <a:t>EVI=1</a:t>
            </a:r>
            <a:endParaRPr lang="ru-RU" sz="900" dirty="0">
              <a:solidFill>
                <a:schemeClr val="bg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4F1B684-EDD7-B5EF-0F70-1162157240BB}"/>
              </a:ext>
            </a:extLst>
          </p:cNvPr>
          <p:cNvSpPr txBox="1"/>
          <p:nvPr/>
        </p:nvSpPr>
        <p:spPr>
          <a:xfrm>
            <a:off x="2566290" y="2474354"/>
            <a:ext cx="50539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</a:rPr>
              <a:t>EVI=1</a:t>
            </a:r>
            <a:endParaRPr lang="ru-RU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66279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81;p55">
            <a:extLst>
              <a:ext uri="{FF2B5EF4-FFF2-40B4-BE49-F238E27FC236}">
                <a16:creationId xmlns:a16="http://schemas.microsoft.com/office/drawing/2014/main" id="{35F370CB-6C64-18A6-3840-F7E14278D8A1}"/>
              </a:ext>
            </a:extLst>
          </p:cNvPr>
          <p:cNvSpPr/>
          <p:nvPr/>
        </p:nvSpPr>
        <p:spPr>
          <a:xfrm>
            <a:off x="311700" y="278716"/>
            <a:ext cx="6622500" cy="715709"/>
          </a:xfrm>
          <a:prstGeom prst="roundRect">
            <a:avLst>
              <a:gd name="adj" fmla="val 16667"/>
            </a:avLst>
          </a:prstGeom>
          <a:solidFill>
            <a:srgbClr val="3F299A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4F525042-8E9F-F951-FCD9-DC8FC4B11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</p:spPr>
        <p:txBody>
          <a:bodyPr/>
          <a:lstStyle/>
          <a:p>
            <a:r>
              <a:rPr lang="ru-RU" u="sng" dirty="0">
                <a:solidFill>
                  <a:schemeClr val="bg1"/>
                </a:solidFill>
              </a:rPr>
              <a:t>Что получилось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558B108-8F25-71C5-F09E-EEE658D1B2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00" y="1130984"/>
            <a:ext cx="8257336" cy="3733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Google Shape;324;p49">
            <a:extLst>
              <a:ext uri="{FF2B5EF4-FFF2-40B4-BE49-F238E27FC236}">
                <a16:creationId xmlns:a16="http://schemas.microsoft.com/office/drawing/2014/main" id="{9C103C9C-70E6-0D75-5AC1-940B999F214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22950" y="382337"/>
            <a:ext cx="508464" cy="5084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469828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C6ABE9-85FE-655D-0609-9986AE8E0C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81;p55">
            <a:extLst>
              <a:ext uri="{FF2B5EF4-FFF2-40B4-BE49-F238E27FC236}">
                <a16:creationId xmlns:a16="http://schemas.microsoft.com/office/drawing/2014/main" id="{3AAB45B8-5528-6CD6-D772-9C65BADEC83D}"/>
              </a:ext>
            </a:extLst>
          </p:cNvPr>
          <p:cNvSpPr/>
          <p:nvPr/>
        </p:nvSpPr>
        <p:spPr>
          <a:xfrm>
            <a:off x="311700" y="278716"/>
            <a:ext cx="6622500" cy="715709"/>
          </a:xfrm>
          <a:prstGeom prst="roundRect">
            <a:avLst>
              <a:gd name="adj" fmla="val 16667"/>
            </a:avLst>
          </a:prstGeom>
          <a:solidFill>
            <a:srgbClr val="3F299A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E6A4B109-DA12-9F4B-A0C0-79582EBAC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</p:spPr>
        <p:txBody>
          <a:bodyPr/>
          <a:lstStyle/>
          <a:p>
            <a:r>
              <a:rPr lang="ru-RU" u="sng" dirty="0">
                <a:solidFill>
                  <a:schemeClr val="bg1"/>
                </a:solidFill>
              </a:rPr>
              <a:t>Что получилось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E914C7A-1BB8-8139-5081-C077D29780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550" y="1209675"/>
            <a:ext cx="7458075" cy="1362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4893B682-EA23-DA5E-09E7-5588555A0A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887" y="2913784"/>
            <a:ext cx="7424738" cy="13525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Google Shape;324;p49">
            <a:extLst>
              <a:ext uri="{FF2B5EF4-FFF2-40B4-BE49-F238E27FC236}">
                <a16:creationId xmlns:a16="http://schemas.microsoft.com/office/drawing/2014/main" id="{10328190-3307-9EA9-CE42-BC83DF85B3E9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22950" y="382337"/>
            <a:ext cx="508464" cy="5084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159713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08F54C-B27D-A252-B6E2-03F5A23932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81;p55">
            <a:extLst>
              <a:ext uri="{FF2B5EF4-FFF2-40B4-BE49-F238E27FC236}">
                <a16:creationId xmlns:a16="http://schemas.microsoft.com/office/drawing/2014/main" id="{56A36B8D-B131-ACB3-B8E8-AB61F3BB6C76}"/>
              </a:ext>
            </a:extLst>
          </p:cNvPr>
          <p:cNvSpPr/>
          <p:nvPr/>
        </p:nvSpPr>
        <p:spPr>
          <a:xfrm>
            <a:off x="311700" y="278716"/>
            <a:ext cx="6622500" cy="715709"/>
          </a:xfrm>
          <a:prstGeom prst="roundRect">
            <a:avLst>
              <a:gd name="adj" fmla="val 16667"/>
            </a:avLst>
          </a:prstGeom>
          <a:solidFill>
            <a:srgbClr val="3F299A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D1BA0674-64C6-99B6-7868-B6DFED0C60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</p:spPr>
        <p:txBody>
          <a:bodyPr/>
          <a:lstStyle/>
          <a:p>
            <a:r>
              <a:rPr lang="ru-RU" u="sng" dirty="0">
                <a:solidFill>
                  <a:schemeClr val="bg1"/>
                </a:solidFill>
              </a:rPr>
              <a:t>Что получилось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F1A64D9-9CAE-8B32-BCD6-C13323C2D4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2335" y="3075368"/>
            <a:ext cx="5719330" cy="19815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53BAE5A4-7277-8B34-6C85-783F9233A2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2335" y="1165266"/>
            <a:ext cx="5719330" cy="18057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Google Shape;324;p49">
            <a:extLst>
              <a:ext uri="{FF2B5EF4-FFF2-40B4-BE49-F238E27FC236}">
                <a16:creationId xmlns:a16="http://schemas.microsoft.com/office/drawing/2014/main" id="{7284E931-1BDD-A584-0A4C-DCA3BA3EB0F1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22950" y="382337"/>
            <a:ext cx="508464" cy="5084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111307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4B34B2-8343-6F35-0544-955F7DEAED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81;p55">
            <a:extLst>
              <a:ext uri="{FF2B5EF4-FFF2-40B4-BE49-F238E27FC236}">
                <a16:creationId xmlns:a16="http://schemas.microsoft.com/office/drawing/2014/main" id="{795A1B06-AD43-44FA-A3EC-BEC4349287E4}"/>
              </a:ext>
            </a:extLst>
          </p:cNvPr>
          <p:cNvSpPr/>
          <p:nvPr/>
        </p:nvSpPr>
        <p:spPr>
          <a:xfrm>
            <a:off x="311700" y="278716"/>
            <a:ext cx="6622500" cy="715709"/>
          </a:xfrm>
          <a:prstGeom prst="roundRect">
            <a:avLst>
              <a:gd name="adj" fmla="val 16667"/>
            </a:avLst>
          </a:prstGeom>
          <a:solidFill>
            <a:srgbClr val="3F299A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F459305C-834C-CFEB-2854-894E3797D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</p:spPr>
        <p:txBody>
          <a:bodyPr/>
          <a:lstStyle/>
          <a:p>
            <a:r>
              <a:rPr lang="ru-RU" u="sng" dirty="0">
                <a:solidFill>
                  <a:schemeClr val="bg1"/>
                </a:solidFill>
              </a:rPr>
              <a:t>Что получилось</a:t>
            </a:r>
          </a:p>
        </p:txBody>
      </p:sp>
      <p:pic>
        <p:nvPicPr>
          <p:cNvPr id="16" name="Google Shape;324;p49">
            <a:extLst>
              <a:ext uri="{FF2B5EF4-FFF2-40B4-BE49-F238E27FC236}">
                <a16:creationId xmlns:a16="http://schemas.microsoft.com/office/drawing/2014/main" id="{D8594D1D-CB2C-A735-C97B-D71C53A86AA4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622950" y="382337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DC94ADE-9722-331F-DA3A-E74F762617E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28752" b="5769"/>
          <a:stretch/>
        </p:blipFill>
        <p:spPr>
          <a:xfrm>
            <a:off x="4197928" y="2286571"/>
            <a:ext cx="3094597" cy="9334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30A5E15-81E0-2806-FEA7-22E385C79CB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38233"/>
          <a:stretch/>
        </p:blipFill>
        <p:spPr>
          <a:xfrm>
            <a:off x="614239" y="2286571"/>
            <a:ext cx="3094597" cy="9334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109713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0D0915-0E43-7C9A-425A-0D1244507A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81;p55">
            <a:extLst>
              <a:ext uri="{FF2B5EF4-FFF2-40B4-BE49-F238E27FC236}">
                <a16:creationId xmlns:a16="http://schemas.microsoft.com/office/drawing/2014/main" id="{1AACE577-7546-5C84-6717-4B592A9C458D}"/>
              </a:ext>
            </a:extLst>
          </p:cNvPr>
          <p:cNvSpPr/>
          <p:nvPr/>
        </p:nvSpPr>
        <p:spPr>
          <a:xfrm>
            <a:off x="311700" y="278716"/>
            <a:ext cx="6622500" cy="715709"/>
          </a:xfrm>
          <a:prstGeom prst="roundRect">
            <a:avLst>
              <a:gd name="adj" fmla="val 16667"/>
            </a:avLst>
          </a:prstGeom>
          <a:solidFill>
            <a:srgbClr val="3F299A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36C43506-B57B-C4B2-F43B-E1C84793B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</p:spPr>
        <p:txBody>
          <a:bodyPr/>
          <a:lstStyle/>
          <a:p>
            <a:r>
              <a:rPr lang="ru-RU" u="sng" dirty="0">
                <a:solidFill>
                  <a:schemeClr val="bg1"/>
                </a:solidFill>
              </a:rPr>
              <a:t>Что получилось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850550F-CC1B-FD6C-C461-CE249D1CAA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725" y="1116590"/>
            <a:ext cx="7448550" cy="18573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0CEA374-6FF9-5CF5-6989-736B89D35B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725" y="3079172"/>
            <a:ext cx="7448550" cy="1895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Google Shape;324;p49">
            <a:extLst>
              <a:ext uri="{FF2B5EF4-FFF2-40B4-BE49-F238E27FC236}">
                <a16:creationId xmlns:a16="http://schemas.microsoft.com/office/drawing/2014/main" id="{3703E3BE-25A7-CC82-CCCC-392219CB075D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22950" y="382337"/>
            <a:ext cx="508464" cy="5084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844316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046874-691B-8DDF-D2A7-7AF5D61644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81;p55">
            <a:extLst>
              <a:ext uri="{FF2B5EF4-FFF2-40B4-BE49-F238E27FC236}">
                <a16:creationId xmlns:a16="http://schemas.microsoft.com/office/drawing/2014/main" id="{44B38D50-80C2-8FD7-CA89-84AA274C9A2C}"/>
              </a:ext>
            </a:extLst>
          </p:cNvPr>
          <p:cNvSpPr/>
          <p:nvPr/>
        </p:nvSpPr>
        <p:spPr>
          <a:xfrm>
            <a:off x="311700" y="278716"/>
            <a:ext cx="6622500" cy="715709"/>
          </a:xfrm>
          <a:prstGeom prst="roundRect">
            <a:avLst>
              <a:gd name="adj" fmla="val 16667"/>
            </a:avLst>
          </a:prstGeom>
          <a:solidFill>
            <a:srgbClr val="3F299A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DA6C0ABF-1BF6-E91A-9FD6-FA2D35F8BD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</p:spPr>
        <p:txBody>
          <a:bodyPr/>
          <a:lstStyle/>
          <a:p>
            <a:r>
              <a:rPr lang="ru-RU" u="sng" dirty="0">
                <a:solidFill>
                  <a:schemeClr val="bg1"/>
                </a:solidFill>
              </a:rPr>
              <a:t>Что получилось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0DD700E-6EE1-BC54-F1E6-B1C6F7ECA63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4583"/>
          <a:stretch/>
        </p:blipFill>
        <p:spPr>
          <a:xfrm>
            <a:off x="244241" y="1046433"/>
            <a:ext cx="5387632" cy="24479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AB18004-8CBF-7C8B-DFF4-0D425446B5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6200" y="2473864"/>
            <a:ext cx="5314950" cy="24860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Google Shape;324;p49">
            <a:extLst>
              <a:ext uri="{FF2B5EF4-FFF2-40B4-BE49-F238E27FC236}">
                <a16:creationId xmlns:a16="http://schemas.microsoft.com/office/drawing/2014/main" id="{E47B04C9-AC3C-90FF-9673-760871D63184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22950" y="382337"/>
            <a:ext cx="508464" cy="5084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233762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6"/>
          <p:cNvSpPr txBox="1">
            <a:spLocks noGrp="1"/>
          </p:cNvSpPr>
          <p:nvPr>
            <p:ph type="title"/>
          </p:nvPr>
        </p:nvSpPr>
        <p:spPr>
          <a:xfrm>
            <a:off x="744125" y="1415974"/>
            <a:ext cx="7935300" cy="141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4000">
                <a:solidFill>
                  <a:schemeClr val="dk1"/>
                </a:solidFill>
              </a:rPr>
              <a:t>Меня хорошо видно</a:t>
            </a:r>
            <a:endParaRPr sz="4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>
                <a:solidFill>
                  <a:schemeClr val="dk1"/>
                </a:solidFill>
              </a:rPr>
              <a:t>&amp; слышно?</a:t>
            </a:r>
            <a:endParaRPr sz="4000">
              <a:solidFill>
                <a:schemeClr val="dk1"/>
              </a:solidFill>
            </a:endParaRPr>
          </a:p>
        </p:txBody>
      </p:sp>
      <p:pic>
        <p:nvPicPr>
          <p:cNvPr id="157" name="Google Shape;15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4062" y="3841075"/>
            <a:ext cx="545712" cy="5457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5575" y="3890890"/>
            <a:ext cx="537262" cy="5372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171D8C-6066-3784-A08C-81DE86E9F4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81;p55">
            <a:extLst>
              <a:ext uri="{FF2B5EF4-FFF2-40B4-BE49-F238E27FC236}">
                <a16:creationId xmlns:a16="http://schemas.microsoft.com/office/drawing/2014/main" id="{68CA99BF-F8F0-117D-0F4A-3613EF9E3B98}"/>
              </a:ext>
            </a:extLst>
          </p:cNvPr>
          <p:cNvSpPr/>
          <p:nvPr/>
        </p:nvSpPr>
        <p:spPr>
          <a:xfrm>
            <a:off x="311700" y="278716"/>
            <a:ext cx="6622500" cy="715709"/>
          </a:xfrm>
          <a:prstGeom prst="roundRect">
            <a:avLst>
              <a:gd name="adj" fmla="val 16667"/>
            </a:avLst>
          </a:prstGeom>
          <a:solidFill>
            <a:srgbClr val="3F299A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C978E29C-CE08-7ABC-35B5-AC29FE886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</p:spPr>
        <p:txBody>
          <a:bodyPr/>
          <a:lstStyle/>
          <a:p>
            <a:r>
              <a:rPr lang="ru-RU" u="sng" dirty="0">
                <a:solidFill>
                  <a:schemeClr val="bg1"/>
                </a:solidFill>
              </a:rPr>
              <a:t>Что получилось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42FBD45-F155-C9CB-445E-FA7A128604C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7535" b="19923"/>
          <a:stretch/>
        </p:blipFill>
        <p:spPr>
          <a:xfrm>
            <a:off x="2108490" y="1207943"/>
            <a:ext cx="5082020" cy="14186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72A1A2B-20FF-7F2F-2621-2538A3F9AA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8490" y="2923270"/>
            <a:ext cx="5082020" cy="14763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Google Shape;324;p49">
            <a:extLst>
              <a:ext uri="{FF2B5EF4-FFF2-40B4-BE49-F238E27FC236}">
                <a16:creationId xmlns:a16="http://schemas.microsoft.com/office/drawing/2014/main" id="{061B7B7F-9652-859F-CDC9-96DFE989ED43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22950" y="382337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84B509A-1298-6660-6603-696C37118D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909" y="2128038"/>
            <a:ext cx="1849581" cy="147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2800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381;p55">
            <a:extLst>
              <a:ext uri="{FF2B5EF4-FFF2-40B4-BE49-F238E27FC236}">
                <a16:creationId xmlns:a16="http://schemas.microsoft.com/office/drawing/2014/main" id="{E2472E77-6BDB-AB64-6AD3-02DD9153D611}"/>
              </a:ext>
            </a:extLst>
          </p:cNvPr>
          <p:cNvSpPr/>
          <p:nvPr/>
        </p:nvSpPr>
        <p:spPr>
          <a:xfrm>
            <a:off x="311700" y="278716"/>
            <a:ext cx="2770936" cy="715709"/>
          </a:xfrm>
          <a:prstGeom prst="roundRect">
            <a:avLst>
              <a:gd name="adj" fmla="val 16667"/>
            </a:avLst>
          </a:prstGeom>
          <a:solidFill>
            <a:srgbClr val="3F299A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2" name="Google Shape;212;p42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400" u="sng" dirty="0">
                <a:solidFill>
                  <a:schemeClr val="bg1"/>
                </a:solidFill>
              </a:rPr>
              <a:t>Выводы</a:t>
            </a:r>
            <a:endParaRPr sz="3000" u="sng" dirty="0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997A3F1-855B-D1E1-B0E9-7DFC6C5889F0}"/>
              </a:ext>
            </a:extLst>
          </p:cNvPr>
          <p:cNvSpPr txBox="1"/>
          <p:nvPr/>
        </p:nvSpPr>
        <p:spPr>
          <a:xfrm>
            <a:off x="223459" y="1608859"/>
            <a:ext cx="818803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ru-RU" dirty="0"/>
              <a:t> Развертывание </a:t>
            </a:r>
            <a:r>
              <a:rPr lang="en-US" dirty="0" err="1"/>
              <a:t>VxLAN</a:t>
            </a:r>
            <a:r>
              <a:rPr lang="en-US" dirty="0"/>
              <a:t>\EVPN </a:t>
            </a:r>
            <a:r>
              <a:rPr lang="ru-RU" dirty="0"/>
              <a:t>позволит нашей компании  отказаться от использования </a:t>
            </a:r>
            <a:r>
              <a:rPr lang="en-US" dirty="0"/>
              <a:t>STP\RSTP </a:t>
            </a:r>
            <a:r>
              <a:rPr lang="ru-RU" dirty="0"/>
              <a:t>протоколов и снизит количество </a:t>
            </a:r>
            <a:r>
              <a:rPr lang="en-US" dirty="0"/>
              <a:t>BUM</a:t>
            </a:r>
            <a:r>
              <a:rPr lang="ru-RU" dirty="0"/>
              <a:t>-трафика;</a:t>
            </a:r>
          </a:p>
          <a:p>
            <a:pPr marL="342900" indent="-342900">
              <a:buFont typeface="+mj-lt"/>
              <a:buAutoNum type="arabicPeriod"/>
            </a:pPr>
            <a:endParaRPr lang="ru-RU" dirty="0"/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 С внедрением технологий </a:t>
            </a:r>
            <a:r>
              <a:rPr lang="en-US" dirty="0" err="1"/>
              <a:t>VxLAN</a:t>
            </a:r>
            <a:r>
              <a:rPr lang="en-US" dirty="0"/>
              <a:t> </a:t>
            </a:r>
            <a:r>
              <a:rPr lang="ru-RU" dirty="0"/>
              <a:t>повысится доступность сервиса при аварийных ситуациях и сократится время простоя сервиса;</a:t>
            </a:r>
          </a:p>
          <a:p>
            <a:pPr marL="342900" indent="-342900">
              <a:buFont typeface="+mj-lt"/>
              <a:buAutoNum type="arabicPeriod"/>
            </a:pPr>
            <a:endParaRPr lang="ru-RU" dirty="0"/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 </a:t>
            </a:r>
            <a:r>
              <a:rPr lang="en-US" dirty="0"/>
              <a:t>VXLAN/EVPN </a:t>
            </a:r>
            <a:r>
              <a:rPr lang="ru-RU" dirty="0"/>
              <a:t>использует </a:t>
            </a:r>
            <a:r>
              <a:rPr lang="en-US" dirty="0"/>
              <a:t>BGP EVPN </a:t>
            </a:r>
            <a:r>
              <a:rPr lang="ru-RU" dirty="0"/>
              <a:t>как </a:t>
            </a:r>
            <a:r>
              <a:rPr lang="en-US" dirty="0"/>
              <a:t>Control Plane, </a:t>
            </a:r>
            <a:r>
              <a:rPr lang="ru-RU" dirty="0"/>
              <a:t>что позволяет легче масштабироваться</a:t>
            </a:r>
            <a:r>
              <a:rPr lang="en-US" dirty="0"/>
              <a:t>;</a:t>
            </a:r>
            <a:r>
              <a:rPr lang="ru-RU" dirty="0"/>
              <a:t> </a:t>
            </a:r>
          </a:p>
          <a:p>
            <a:pPr marL="342900" indent="-342900">
              <a:buFont typeface="+mj-lt"/>
              <a:buAutoNum type="arabicPeriod"/>
            </a:pPr>
            <a:endParaRPr lang="ru-RU" dirty="0"/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 VXLAN использует механизмы ECMP для эффективного использования всех доступных путей в сети, в отличие от VLAN, где используется STP\</a:t>
            </a:r>
            <a:r>
              <a:rPr lang="en-US" dirty="0"/>
              <a:t>RSTP </a:t>
            </a:r>
            <a:r>
              <a:rPr lang="ru-RU" dirty="0"/>
              <a:t>протоколы</a:t>
            </a:r>
            <a:r>
              <a:rPr lang="en-US" dirty="0"/>
              <a:t> </a:t>
            </a:r>
            <a:r>
              <a:rPr lang="ru-RU" dirty="0"/>
              <a:t>блокирующие некоторые пути.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E816757-7DFB-CE50-FAA5-171F9D826A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0194" y="372662"/>
            <a:ext cx="506012" cy="506012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7298E0D-54F9-2DBF-EE21-B87D39343B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550" y="1691967"/>
            <a:ext cx="166275" cy="16627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02734D2F-8560-FE40-512B-D07D8981F8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549" y="2322349"/>
            <a:ext cx="166275" cy="166275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2995AC0B-6891-C387-F91C-21F7D6F366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480" y="2947687"/>
            <a:ext cx="166275" cy="166275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5B8C4B0E-D43C-9945-32BE-0853FDF21D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549" y="3617101"/>
            <a:ext cx="166275" cy="166275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ED49B3BE-2FA6-D761-929E-7B523C2223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1860" y="4398284"/>
            <a:ext cx="688794" cy="694587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450;p63">
            <a:extLst>
              <a:ext uri="{FF2B5EF4-FFF2-40B4-BE49-F238E27FC236}">
                <a16:creationId xmlns:a16="http://schemas.microsoft.com/office/drawing/2014/main" id="{FC733883-EEDB-32C5-37DB-D95223A33289}"/>
              </a:ext>
            </a:extLst>
          </p:cNvPr>
          <p:cNvSpPr/>
          <p:nvPr/>
        </p:nvSpPr>
        <p:spPr>
          <a:xfrm>
            <a:off x="581892" y="2156925"/>
            <a:ext cx="7980218" cy="584776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" name="Google Shape;381;p55">
            <a:extLst>
              <a:ext uri="{FF2B5EF4-FFF2-40B4-BE49-F238E27FC236}">
                <a16:creationId xmlns:a16="http://schemas.microsoft.com/office/drawing/2014/main" id="{9F3C334E-B226-2087-B74B-EA3AE03CDD24}"/>
              </a:ext>
            </a:extLst>
          </p:cNvPr>
          <p:cNvSpPr/>
          <p:nvPr/>
        </p:nvSpPr>
        <p:spPr>
          <a:xfrm>
            <a:off x="311700" y="278716"/>
            <a:ext cx="2770936" cy="715709"/>
          </a:xfrm>
          <a:prstGeom prst="roundRect">
            <a:avLst>
              <a:gd name="adj" fmla="val 16667"/>
            </a:avLst>
          </a:prstGeom>
          <a:solidFill>
            <a:srgbClr val="3F299A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" name="Google Shape;212;p42">
            <a:extLst>
              <a:ext uri="{FF2B5EF4-FFF2-40B4-BE49-F238E27FC236}">
                <a16:creationId xmlns:a16="http://schemas.microsoft.com/office/drawing/2014/main" id="{230F9E88-198F-9BB0-2CDD-937AAA18F3B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400" u="sng" dirty="0">
                <a:solidFill>
                  <a:schemeClr val="bg1"/>
                </a:solidFill>
              </a:rPr>
              <a:t>Ссылки</a:t>
            </a:r>
            <a:endParaRPr lang="ru-RU" sz="3000" u="sng" dirty="0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B975ED-67B5-65DE-B66E-999E8C97B546}"/>
              </a:ext>
            </a:extLst>
          </p:cNvPr>
          <p:cNvSpPr txBox="1"/>
          <p:nvPr/>
        </p:nvSpPr>
        <p:spPr>
          <a:xfrm>
            <a:off x="1046019" y="2327636"/>
            <a:ext cx="751609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https://github.com/DeLFI901/OTUS_NETWORK_DATACENTER/tree/main/LABS/PROJECT</a:t>
            </a:r>
            <a:endParaRPr lang="ru-RU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811472F5-950B-E05A-63DD-556B9DB8EE7C}"/>
              </a:ext>
            </a:extLst>
          </p:cNvPr>
          <p:cNvSpPr/>
          <p:nvPr/>
        </p:nvSpPr>
        <p:spPr>
          <a:xfrm>
            <a:off x="-161227" y="1238858"/>
            <a:ext cx="9562393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ru-RU" sz="3200" dirty="0">
                <a:ln w="0"/>
                <a:solidFill>
                  <a:schemeClr val="accent1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Основной проект живет здесь:</a:t>
            </a:r>
          </a:p>
        </p:txBody>
      </p:sp>
      <p:pic>
        <p:nvPicPr>
          <p:cNvPr id="13" name="Google Shape;288;p49">
            <a:extLst>
              <a:ext uri="{FF2B5EF4-FFF2-40B4-BE49-F238E27FC236}">
                <a16:creationId xmlns:a16="http://schemas.microsoft.com/office/drawing/2014/main" id="{E7C60347-2A8B-6B78-F469-B1C948E72413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45793" y="1744231"/>
            <a:ext cx="374177" cy="3651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3A46B67A-08FB-B716-8239-03F746E1A6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6004" y="411655"/>
            <a:ext cx="509596" cy="509596"/>
          </a:xfrm>
          <a:prstGeom prst="rect">
            <a:avLst/>
          </a:prstGeom>
        </p:spPr>
      </p:pic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8294AE4F-2869-98EA-ED38-FA129F83DE21}"/>
              </a:ext>
            </a:extLst>
          </p:cNvPr>
          <p:cNvSpPr/>
          <p:nvPr/>
        </p:nvSpPr>
        <p:spPr>
          <a:xfrm>
            <a:off x="22867" y="2772532"/>
            <a:ext cx="9562393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ru-RU" sz="3200" dirty="0">
                <a:ln w="0"/>
                <a:solidFill>
                  <a:schemeClr val="accent1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Связь со мной:</a:t>
            </a:r>
          </a:p>
        </p:txBody>
      </p:sp>
      <p:sp>
        <p:nvSpPr>
          <p:cNvPr id="17" name="Google Shape;450;p63">
            <a:extLst>
              <a:ext uri="{FF2B5EF4-FFF2-40B4-BE49-F238E27FC236}">
                <a16:creationId xmlns:a16="http://schemas.microsoft.com/office/drawing/2014/main" id="{75C5E458-8102-F487-D117-87E3AE82D948}"/>
              </a:ext>
            </a:extLst>
          </p:cNvPr>
          <p:cNvSpPr/>
          <p:nvPr/>
        </p:nvSpPr>
        <p:spPr>
          <a:xfrm>
            <a:off x="3446317" y="3765111"/>
            <a:ext cx="2618509" cy="584776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8" name="Google Shape;284;p49">
            <a:extLst>
              <a:ext uri="{FF2B5EF4-FFF2-40B4-BE49-F238E27FC236}">
                <a16:creationId xmlns:a16="http://schemas.microsoft.com/office/drawing/2014/main" id="{820EE5EE-0694-5D9D-E0CD-DA1A62281CAE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60464" y="3826817"/>
            <a:ext cx="359406" cy="402852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1F96501-6285-C1CE-302F-CEDDA4BC1992}"/>
              </a:ext>
            </a:extLst>
          </p:cNvPr>
          <p:cNvSpPr txBox="1"/>
          <p:nvPr/>
        </p:nvSpPr>
        <p:spPr>
          <a:xfrm>
            <a:off x="3919870" y="3903610"/>
            <a:ext cx="751609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Telegram: @DeLFI901</a:t>
            </a:r>
            <a:endParaRPr lang="ru-RU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0" name="Google Shape;288;p49">
            <a:extLst>
              <a:ext uri="{FF2B5EF4-FFF2-40B4-BE49-F238E27FC236}">
                <a16:creationId xmlns:a16="http://schemas.microsoft.com/office/drawing/2014/main" id="{5BFE70EA-E4AB-0E40-B09A-ED8D4E94E210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381394" y="3276490"/>
            <a:ext cx="374177" cy="3651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67;p49">
            <a:extLst>
              <a:ext uri="{FF2B5EF4-FFF2-40B4-BE49-F238E27FC236}">
                <a16:creationId xmlns:a16="http://schemas.microsoft.com/office/drawing/2014/main" id="{0FC24A72-D929-7171-B3BA-9B7281BEE861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1652" y="2237130"/>
            <a:ext cx="424366" cy="4243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60107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21602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43"/>
          <p:cNvSpPr txBox="1"/>
          <p:nvPr/>
        </p:nvSpPr>
        <p:spPr>
          <a:xfrm>
            <a:off x="387050" y="1844625"/>
            <a:ext cx="75843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Вопросы и рекомендации</a:t>
            </a:r>
            <a:endParaRPr sz="45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3" name="Google Shape;223;p43"/>
          <p:cNvSpPr txBox="1"/>
          <p:nvPr/>
        </p:nvSpPr>
        <p:spPr>
          <a:xfrm>
            <a:off x="1214696" y="3061975"/>
            <a:ext cx="19275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есть вопросы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4" name="Google Shape;224;p43"/>
          <p:cNvSpPr txBox="1"/>
          <p:nvPr/>
        </p:nvSpPr>
        <p:spPr>
          <a:xfrm>
            <a:off x="4934996" y="3061975"/>
            <a:ext cx="2145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вопросов нет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5" name="Google Shape;225;p43"/>
          <p:cNvSpPr txBox="1"/>
          <p:nvPr/>
        </p:nvSpPr>
        <p:spPr>
          <a:xfrm>
            <a:off x="723000" y="2846425"/>
            <a:ext cx="4917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+</a:t>
            </a:r>
            <a:endParaRPr sz="4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6" name="Google Shape;226;p43"/>
          <p:cNvSpPr txBox="1"/>
          <p:nvPr/>
        </p:nvSpPr>
        <p:spPr>
          <a:xfrm>
            <a:off x="4443300" y="2846425"/>
            <a:ext cx="4917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– </a:t>
            </a:r>
            <a:endParaRPr sz="4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21602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44"/>
          <p:cNvSpPr txBox="1">
            <a:spLocks noGrp="1"/>
          </p:cNvSpPr>
          <p:nvPr>
            <p:ph type="title" idx="4294967295"/>
          </p:nvPr>
        </p:nvSpPr>
        <p:spPr>
          <a:xfrm>
            <a:off x="629000" y="1932525"/>
            <a:ext cx="7295100" cy="195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5000">
                <a:solidFill>
                  <a:schemeClr val="lt1"/>
                </a:solidFill>
              </a:rPr>
              <a:t>Спасибо за внимание!</a:t>
            </a:r>
            <a:endParaRPr sz="5000">
              <a:solidFill>
                <a:schemeClr val="lt1"/>
              </a:solidFill>
            </a:endParaRPr>
          </a:p>
        </p:txBody>
      </p:sp>
      <p:pic>
        <p:nvPicPr>
          <p:cNvPr id="236" name="Google Shape;236;p44" title="marker-graduating-cap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27300" y="231871"/>
            <a:ext cx="2270875" cy="304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45" title="ролик_об_отусе_blue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18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81;p55">
            <a:extLst>
              <a:ext uri="{FF2B5EF4-FFF2-40B4-BE49-F238E27FC236}">
                <a16:creationId xmlns:a16="http://schemas.microsoft.com/office/drawing/2014/main" id="{3A50BF0E-9335-A981-F7B6-BCECC5F33EA5}"/>
              </a:ext>
            </a:extLst>
          </p:cNvPr>
          <p:cNvSpPr/>
          <p:nvPr/>
        </p:nvSpPr>
        <p:spPr>
          <a:xfrm>
            <a:off x="460425" y="278716"/>
            <a:ext cx="6878100" cy="1427400"/>
          </a:xfrm>
          <a:prstGeom prst="roundRect">
            <a:avLst>
              <a:gd name="adj" fmla="val 16667"/>
            </a:avLst>
          </a:prstGeom>
          <a:solidFill>
            <a:srgbClr val="3F299A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3" name="Google Shape;163;p37"/>
          <p:cNvSpPr txBox="1">
            <a:spLocks noGrp="1"/>
          </p:cNvSpPr>
          <p:nvPr>
            <p:ph type="title"/>
          </p:nvPr>
        </p:nvSpPr>
        <p:spPr>
          <a:xfrm>
            <a:off x="500550" y="313624"/>
            <a:ext cx="8520600" cy="184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400" u="sng" dirty="0">
                <a:solidFill>
                  <a:schemeClr val="bg1"/>
                </a:solidFill>
              </a:rPr>
              <a:t>Защита проекта</a:t>
            </a:r>
            <a:endParaRPr sz="2400" u="sng" dirty="0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800" dirty="0">
                <a:solidFill>
                  <a:schemeClr val="bg1"/>
                </a:solidFill>
              </a:rPr>
              <a:t>Тема: </a:t>
            </a:r>
            <a:r>
              <a:rPr lang="ru-RU" sz="1800" i="1" kern="0" dirty="0">
                <a:solidFill>
                  <a:schemeClr val="bg1"/>
                </a:solidFill>
                <a:effectLst/>
                <a:latin typeface="Trebuchet MS" panose="020B06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Проектирование </a:t>
            </a:r>
            <a:r>
              <a:rPr lang="ru-RU" sz="1800" i="1" kern="0" dirty="0" err="1">
                <a:solidFill>
                  <a:schemeClr val="bg1"/>
                </a:solidFill>
                <a:effectLst/>
                <a:latin typeface="Trebuchet MS" panose="020B06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VxLAN</a:t>
            </a:r>
            <a:r>
              <a:rPr lang="ru-RU" sz="1800" i="1" kern="0" dirty="0">
                <a:solidFill>
                  <a:schemeClr val="bg1"/>
                </a:solidFill>
                <a:effectLst/>
                <a:latin typeface="Trebuchet MS" panose="020B06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\EVPN сети для повышения отказоустойчивости программного беспроводного </a:t>
            </a:r>
            <a:br>
              <a:rPr lang="ru-RU" sz="1800" i="1" kern="0" dirty="0">
                <a:solidFill>
                  <a:schemeClr val="bg1"/>
                </a:solidFill>
                <a:effectLst/>
                <a:latin typeface="Trebuchet MS" panose="020B06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ru-RU" sz="1800" i="1" kern="0" dirty="0">
                <a:solidFill>
                  <a:schemeClr val="bg1"/>
                </a:solidFill>
                <a:effectLst/>
                <a:latin typeface="Trebuchet MS" panose="020B06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контроллера </a:t>
            </a:r>
            <a:r>
              <a:rPr lang="ru-RU" sz="1800" i="1" kern="0" dirty="0" err="1">
                <a:solidFill>
                  <a:schemeClr val="bg1"/>
                </a:solidFill>
                <a:effectLst/>
                <a:latin typeface="Trebuchet MS" panose="020B06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Ubiqutu</a:t>
            </a:r>
            <a:r>
              <a:rPr lang="ru-RU" sz="1800" i="1" kern="0" dirty="0">
                <a:solidFill>
                  <a:schemeClr val="bg1"/>
                </a:solidFill>
                <a:effectLst/>
                <a:latin typeface="Trebuchet MS" panose="020B06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800" i="1" kern="0" dirty="0" err="1">
                <a:solidFill>
                  <a:schemeClr val="bg1"/>
                </a:solidFill>
                <a:effectLst/>
                <a:latin typeface="Trebuchet MS" panose="020B06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UniFI</a:t>
            </a:r>
            <a:endParaRPr sz="1800" i="1" dirty="0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5" name="Google Shape;165;p37"/>
          <p:cNvSpPr txBox="1"/>
          <p:nvPr/>
        </p:nvSpPr>
        <p:spPr>
          <a:xfrm>
            <a:off x="3899475" y="2336401"/>
            <a:ext cx="3701700" cy="3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300" b="1" dirty="0">
                <a:solidFill>
                  <a:srgbClr val="3F299A"/>
                </a:solidFill>
                <a:latin typeface="Roboto"/>
                <a:ea typeface="Roboto"/>
                <a:cs typeface="Roboto"/>
                <a:sym typeface="Roboto"/>
              </a:rPr>
              <a:t>Евгений Мясников</a:t>
            </a:r>
            <a:endParaRPr sz="2300" b="1" dirty="0">
              <a:solidFill>
                <a:srgbClr val="3F299A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6" name="Google Shape;166;p37"/>
          <p:cNvSpPr txBox="1"/>
          <p:nvPr/>
        </p:nvSpPr>
        <p:spPr>
          <a:xfrm>
            <a:off x="3899474" y="2761756"/>
            <a:ext cx="4240071" cy="1071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/>
              <a:t>Ведущий инженер группы развития и предоставления сервиса ТОО «</a:t>
            </a:r>
            <a:r>
              <a:rPr lang="en-US" sz="1600" dirty="0"/>
              <a:t>AsiaBell</a:t>
            </a:r>
            <a:r>
              <a:rPr lang="ru-RU" sz="1600" dirty="0"/>
              <a:t>»</a:t>
            </a:r>
            <a:r>
              <a:rPr lang="en-US" sz="1600" dirty="0"/>
              <a:t> </a:t>
            </a:r>
            <a:endParaRPr lang="ru-RU" sz="1600" dirty="0"/>
          </a:p>
          <a:p>
            <a:pPr marL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(г. Караганда)</a:t>
            </a:r>
            <a:endParaRPr sz="1300" dirty="0">
              <a:solidFill>
                <a:srgbClr val="0000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E913E1A-1121-DC4A-8BE2-7FA93F90CA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3838" y="1796653"/>
            <a:ext cx="1891144" cy="281131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B59B11E-43DD-7C03-AA80-C285A0B9DC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6971" y="3882243"/>
            <a:ext cx="1428571" cy="638095"/>
          </a:xfrm>
          <a:prstGeom prst="rect">
            <a:avLst/>
          </a:prstGeom>
        </p:spPr>
      </p:pic>
      <p:pic>
        <p:nvPicPr>
          <p:cNvPr id="7" name="Google Shape;290;p49">
            <a:extLst>
              <a:ext uri="{FF2B5EF4-FFF2-40B4-BE49-F238E27FC236}">
                <a16:creationId xmlns:a16="http://schemas.microsoft.com/office/drawing/2014/main" id="{EDD0022E-2ADD-128C-3BA3-F34A496A8ADC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33252" y="313624"/>
            <a:ext cx="465021" cy="455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851EAFC-BA14-014C-B972-F3F19E6227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07422" y="3759079"/>
            <a:ext cx="1016486" cy="101648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81;p55">
            <a:extLst>
              <a:ext uri="{FF2B5EF4-FFF2-40B4-BE49-F238E27FC236}">
                <a16:creationId xmlns:a16="http://schemas.microsoft.com/office/drawing/2014/main" id="{C8E9D1A4-B10A-AB63-4B7D-04D70A8465C2}"/>
              </a:ext>
            </a:extLst>
          </p:cNvPr>
          <p:cNvSpPr/>
          <p:nvPr/>
        </p:nvSpPr>
        <p:spPr>
          <a:xfrm>
            <a:off x="460425" y="278716"/>
            <a:ext cx="4062600" cy="715709"/>
          </a:xfrm>
          <a:prstGeom prst="roundRect">
            <a:avLst>
              <a:gd name="adj" fmla="val 16667"/>
            </a:avLst>
          </a:prstGeom>
          <a:solidFill>
            <a:srgbClr val="3F299A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1" name="Google Shape;171;p38"/>
          <p:cNvSpPr txBox="1">
            <a:spLocks noGrp="1"/>
          </p:cNvSpPr>
          <p:nvPr>
            <p:ph type="title"/>
          </p:nvPr>
        </p:nvSpPr>
        <p:spPr>
          <a:xfrm>
            <a:off x="538550" y="348974"/>
            <a:ext cx="8520600" cy="6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u="sng" dirty="0">
                <a:solidFill>
                  <a:schemeClr val="bg1"/>
                </a:solidFill>
              </a:rPr>
              <a:t>План защиты</a:t>
            </a:r>
            <a:endParaRPr u="sng" dirty="0">
              <a:solidFill>
                <a:schemeClr val="bg1"/>
              </a:solidFill>
            </a:endParaRPr>
          </a:p>
        </p:txBody>
      </p:sp>
      <p:sp>
        <p:nvSpPr>
          <p:cNvPr id="172" name="Google Shape;172;p38"/>
          <p:cNvSpPr/>
          <p:nvPr/>
        </p:nvSpPr>
        <p:spPr>
          <a:xfrm>
            <a:off x="1138125" y="1491302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Цель и задачи проекта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3" name="Google Shape;173;p38"/>
          <p:cNvSpPr/>
          <p:nvPr/>
        </p:nvSpPr>
        <p:spPr>
          <a:xfrm>
            <a:off x="1138125" y="2071492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Какие технологии использовались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4" name="Google Shape;174;p38"/>
          <p:cNvSpPr/>
          <p:nvPr/>
        </p:nvSpPr>
        <p:spPr>
          <a:xfrm>
            <a:off x="1138125" y="2651676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Что получилось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5" name="Google Shape;175;p38"/>
          <p:cNvSpPr/>
          <p:nvPr/>
        </p:nvSpPr>
        <p:spPr>
          <a:xfrm>
            <a:off x="1138125" y="3246225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Выводы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76" name="Google Shape;176;p38"/>
          <p:cNvCxnSpPr>
            <a:stCxn id="172" idx="1"/>
            <a:endCxn id="173" idx="1"/>
          </p:cNvCxnSpPr>
          <p:nvPr/>
        </p:nvCxnSpPr>
        <p:spPr>
          <a:xfrm>
            <a:off x="1138125" y="1679402"/>
            <a:ext cx="600" cy="5802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77" name="Google Shape;177;p38"/>
          <p:cNvCxnSpPr>
            <a:stCxn id="173" idx="1"/>
            <a:endCxn id="174" idx="1"/>
          </p:cNvCxnSpPr>
          <p:nvPr/>
        </p:nvCxnSpPr>
        <p:spPr>
          <a:xfrm>
            <a:off x="1138125" y="2259592"/>
            <a:ext cx="600" cy="5802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78" name="Google Shape;178;p38"/>
          <p:cNvCxnSpPr>
            <a:stCxn id="174" idx="1"/>
            <a:endCxn id="175" idx="1"/>
          </p:cNvCxnSpPr>
          <p:nvPr/>
        </p:nvCxnSpPr>
        <p:spPr>
          <a:xfrm>
            <a:off x="1138125" y="2839776"/>
            <a:ext cx="600" cy="5946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79" name="Google Shape;179;p38"/>
          <p:cNvCxnSpPr>
            <a:stCxn id="175" idx="1"/>
            <a:endCxn id="180" idx="1"/>
          </p:cNvCxnSpPr>
          <p:nvPr/>
        </p:nvCxnSpPr>
        <p:spPr>
          <a:xfrm>
            <a:off x="1138125" y="3434325"/>
            <a:ext cx="600" cy="5268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180" name="Google Shape;180;p38"/>
          <p:cNvSpPr/>
          <p:nvPr/>
        </p:nvSpPr>
        <p:spPr>
          <a:xfrm>
            <a:off x="1138137" y="3772875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Вопросы и рекомендации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" name="Google Shape;292;p49">
            <a:extLst>
              <a:ext uri="{FF2B5EF4-FFF2-40B4-BE49-F238E27FC236}">
                <a16:creationId xmlns:a16="http://schemas.microsoft.com/office/drawing/2014/main" id="{9736C69D-6CEE-1C60-04D3-AAF4AB6DB4D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67651" y="348974"/>
            <a:ext cx="552178" cy="552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1FDFD73-21E7-97CA-4F51-7036AA5714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9982" y="1615014"/>
            <a:ext cx="2449524" cy="244952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81;p55">
            <a:extLst>
              <a:ext uri="{FF2B5EF4-FFF2-40B4-BE49-F238E27FC236}">
                <a16:creationId xmlns:a16="http://schemas.microsoft.com/office/drawing/2014/main" id="{FE103D32-AE01-CE16-6A18-674DCB51F8A0}"/>
              </a:ext>
            </a:extLst>
          </p:cNvPr>
          <p:cNvSpPr/>
          <p:nvPr/>
        </p:nvSpPr>
        <p:spPr>
          <a:xfrm>
            <a:off x="460425" y="278716"/>
            <a:ext cx="5254575" cy="715709"/>
          </a:xfrm>
          <a:prstGeom prst="roundRect">
            <a:avLst>
              <a:gd name="adj" fmla="val 16667"/>
            </a:avLst>
          </a:prstGeom>
          <a:solidFill>
            <a:srgbClr val="3F299A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5" name="Google Shape;185;p39"/>
          <p:cNvSpPr txBox="1"/>
          <p:nvPr/>
        </p:nvSpPr>
        <p:spPr>
          <a:xfrm>
            <a:off x="560500" y="324881"/>
            <a:ext cx="8520600" cy="13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b="1" u="sng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Цель и задачи проекта</a:t>
            </a:r>
            <a:endParaRPr sz="3000" b="1" u="sng" dirty="0">
              <a:solidFill>
                <a:schemeClr val="bg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186" name="Google Shape;186;p39"/>
          <p:cNvGraphicFramePr/>
          <p:nvPr>
            <p:extLst>
              <p:ext uri="{D42A27DB-BD31-4B8C-83A1-F6EECF244321}">
                <p14:modId xmlns:p14="http://schemas.microsoft.com/office/powerpoint/2010/main" val="423356735"/>
              </p:ext>
            </p:extLst>
          </p:nvPr>
        </p:nvGraphicFramePr>
        <p:xfrm>
          <a:off x="952500" y="2382125"/>
          <a:ext cx="7239000" cy="2150722"/>
        </p:xfrm>
        <a:graphic>
          <a:graphicData uri="http://schemas.openxmlformats.org/drawingml/2006/table">
            <a:tbl>
              <a:tblPr>
                <a:noFill/>
                <a:tableStyleId>{0C71DE6C-821E-4CC7-88ED-66FFE3A65C92}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Рассмотреть текущую схему работы беспроводной сети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;</a:t>
                      </a: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Рассмотреть схему работы сети после внедрения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VxLAN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\EVPN;</a:t>
                      </a: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Настроить 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Overlay </a:t>
                      </a: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сеть;</a:t>
                      </a: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Произвести тест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доступности удаленного гипервизора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87" name="Google Shape;187;p39"/>
          <p:cNvSpPr/>
          <p:nvPr/>
        </p:nvSpPr>
        <p:spPr>
          <a:xfrm>
            <a:off x="952500" y="1414419"/>
            <a:ext cx="5887500" cy="6621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Цель проекта:</a:t>
            </a:r>
            <a:r>
              <a:rPr lang="ru-RU" sz="15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 Обеспечить возможность миграции виртуальной машины беспроводного контроллера между гипервизорами </a:t>
            </a:r>
            <a:r>
              <a:rPr lang="en-US" sz="15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VMware </a:t>
            </a:r>
            <a:r>
              <a:rPr lang="en-US" sz="1500" dirty="0" err="1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ESXi</a:t>
            </a:r>
            <a:r>
              <a:rPr lang="en-US" sz="15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  </a:t>
            </a:r>
            <a:r>
              <a:rPr lang="ru-RU" sz="15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находящихся в разных местах</a:t>
            </a:r>
            <a:endParaRPr sz="15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C4A189F-EC13-4E96-A786-596288E3BB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4423" y="1631081"/>
            <a:ext cx="1816677" cy="1816677"/>
          </a:xfrm>
          <a:prstGeom prst="rect">
            <a:avLst/>
          </a:prstGeom>
        </p:spPr>
      </p:pic>
      <p:pic>
        <p:nvPicPr>
          <p:cNvPr id="4" name="Google Shape;323;p49">
            <a:extLst>
              <a:ext uri="{FF2B5EF4-FFF2-40B4-BE49-F238E27FC236}">
                <a16:creationId xmlns:a16="http://schemas.microsoft.com/office/drawing/2014/main" id="{FA448806-1A23-DCF3-8A27-206C9DF74DDE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65325" y="420534"/>
            <a:ext cx="432067" cy="4320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81;p55">
            <a:extLst>
              <a:ext uri="{FF2B5EF4-FFF2-40B4-BE49-F238E27FC236}">
                <a16:creationId xmlns:a16="http://schemas.microsoft.com/office/drawing/2014/main" id="{0B46A3AF-748E-9026-511A-96452115A163}"/>
              </a:ext>
            </a:extLst>
          </p:cNvPr>
          <p:cNvSpPr/>
          <p:nvPr/>
        </p:nvSpPr>
        <p:spPr>
          <a:xfrm>
            <a:off x="460424" y="278716"/>
            <a:ext cx="7582139" cy="715709"/>
          </a:xfrm>
          <a:prstGeom prst="roundRect">
            <a:avLst>
              <a:gd name="adj" fmla="val 16667"/>
            </a:avLst>
          </a:prstGeom>
          <a:solidFill>
            <a:srgbClr val="3F299A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5" name="Google Shape;195;p40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u="sng" dirty="0">
                <a:solidFill>
                  <a:schemeClr val="bg1"/>
                </a:solidFill>
              </a:rPr>
              <a:t>Какие технологии использовались?</a:t>
            </a:r>
            <a:endParaRPr sz="3000" u="sng" dirty="0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/>
          </a:p>
        </p:txBody>
      </p:sp>
      <p:graphicFrame>
        <p:nvGraphicFramePr>
          <p:cNvPr id="199" name="Google Shape;199;p40"/>
          <p:cNvGraphicFramePr/>
          <p:nvPr>
            <p:extLst>
              <p:ext uri="{D42A27DB-BD31-4B8C-83A1-F6EECF244321}">
                <p14:modId xmlns:p14="http://schemas.microsoft.com/office/powerpoint/2010/main" val="1206816944"/>
              </p:ext>
            </p:extLst>
          </p:nvPr>
        </p:nvGraphicFramePr>
        <p:xfrm>
          <a:off x="952500" y="1897775"/>
          <a:ext cx="7239000" cy="2480922"/>
        </p:xfrm>
        <a:graphic>
          <a:graphicData uri="http://schemas.openxmlformats.org/drawingml/2006/table">
            <a:tbl>
              <a:tblPr>
                <a:noFill/>
                <a:tableStyleId>{0C71DE6C-821E-4CC7-88ED-66FFE3A65C92}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Cisco Nexus9000v </a:t>
                      </a:r>
                      <a:endParaRPr sz="20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OSPF\BGP (Underlay)</a:t>
                      </a:r>
                      <a:endParaRPr sz="20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VxLAN</a:t>
                      </a:r>
                      <a:r>
                        <a:rPr lang="en-US" sz="20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\EVPN (Overlay)</a:t>
                      </a:r>
                      <a:endParaRPr sz="20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VMware </a:t>
                      </a:r>
                      <a:r>
                        <a:rPr lang="en-US" sz="2000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ESXi</a:t>
                      </a:r>
                      <a:r>
                        <a:rPr lang="en-US" sz="20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6.5</a:t>
                      </a:r>
                      <a:endParaRPr sz="20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" name="Google Shape;315;p49">
            <a:extLst>
              <a:ext uri="{FF2B5EF4-FFF2-40B4-BE49-F238E27FC236}">
                <a16:creationId xmlns:a16="http://schemas.microsoft.com/office/drawing/2014/main" id="{0766BEA7-9920-756C-6181-ED8EB39611F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88216" y="382337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1FCBB44-D5F1-B8A8-05A4-8B9439B3A5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1445" y="1163490"/>
            <a:ext cx="2359650" cy="326720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81;p55">
            <a:extLst>
              <a:ext uri="{FF2B5EF4-FFF2-40B4-BE49-F238E27FC236}">
                <a16:creationId xmlns:a16="http://schemas.microsoft.com/office/drawing/2014/main" id="{AE70FBC5-EED9-A5C0-E715-2770CCA4DAB8}"/>
              </a:ext>
            </a:extLst>
          </p:cNvPr>
          <p:cNvSpPr/>
          <p:nvPr/>
        </p:nvSpPr>
        <p:spPr>
          <a:xfrm>
            <a:off x="460425" y="278716"/>
            <a:ext cx="3402635" cy="715709"/>
          </a:xfrm>
          <a:prstGeom prst="roundRect">
            <a:avLst>
              <a:gd name="adj" fmla="val 16667"/>
            </a:avLst>
          </a:prstGeom>
          <a:solidFill>
            <a:srgbClr val="3F299A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" name="Google Shape;204;p41">
            <a:extLst>
              <a:ext uri="{FF2B5EF4-FFF2-40B4-BE49-F238E27FC236}">
                <a16:creationId xmlns:a16="http://schemas.microsoft.com/office/drawing/2014/main" id="{34489479-DDDD-6BF0-2E4B-0D5F9F3EA7A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u="sng" dirty="0">
                <a:solidFill>
                  <a:schemeClr val="bg1"/>
                </a:solidFill>
              </a:rPr>
              <a:t>Что есть сейчас</a:t>
            </a:r>
            <a:r>
              <a:rPr lang="en-US" sz="3000" u="sng" dirty="0">
                <a:solidFill>
                  <a:schemeClr val="bg1"/>
                </a:solidFill>
              </a:rPr>
              <a:t>?</a:t>
            </a:r>
            <a:endParaRPr sz="3000" u="sng" dirty="0">
              <a:solidFill>
                <a:schemeClr val="bg1"/>
              </a:solidFill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8EC9E43-CE92-8CA1-BF0D-B08903029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7619" y="-1"/>
            <a:ext cx="4544490" cy="5143500"/>
          </a:xfrm>
          <a:prstGeom prst="rect">
            <a:avLst/>
          </a:prstGeom>
        </p:spPr>
      </p:pic>
      <p:pic>
        <p:nvPicPr>
          <p:cNvPr id="7" name="Google Shape;403;p58">
            <a:extLst>
              <a:ext uri="{FF2B5EF4-FFF2-40B4-BE49-F238E27FC236}">
                <a16:creationId xmlns:a16="http://schemas.microsoft.com/office/drawing/2014/main" id="{51DC6EA8-BEB2-5503-3176-4A6843EB78C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891" y="1495834"/>
            <a:ext cx="315075" cy="321999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368;p53">
            <a:extLst>
              <a:ext uri="{FF2B5EF4-FFF2-40B4-BE49-F238E27FC236}">
                <a16:creationId xmlns:a16="http://schemas.microsoft.com/office/drawing/2014/main" id="{DCAD27BF-FDAE-BDB8-4140-D2D8A825DA92}"/>
              </a:ext>
            </a:extLst>
          </p:cNvPr>
          <p:cNvSpPr txBox="1"/>
          <p:nvPr/>
        </p:nvSpPr>
        <p:spPr>
          <a:xfrm>
            <a:off x="850710" y="1398915"/>
            <a:ext cx="3402635" cy="927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Виртуальные машины межсетевых экранов </a:t>
            </a:r>
            <a:r>
              <a:rPr lang="en-US" dirty="0" err="1"/>
              <a:t>VyOS</a:t>
            </a:r>
            <a:r>
              <a:rPr lang="en-US" dirty="0"/>
              <a:t> </a:t>
            </a:r>
            <a:r>
              <a:rPr lang="ru-RU" dirty="0"/>
              <a:t>сконфигурированные на работу с протоколом </a:t>
            </a:r>
            <a:r>
              <a:rPr lang="en-US" dirty="0"/>
              <a:t>VRRP;</a:t>
            </a:r>
            <a:endParaRPr dirty="0"/>
          </a:p>
        </p:txBody>
      </p:sp>
      <p:pic>
        <p:nvPicPr>
          <p:cNvPr id="10" name="Google Shape;403;p58">
            <a:extLst>
              <a:ext uri="{FF2B5EF4-FFF2-40B4-BE49-F238E27FC236}">
                <a16:creationId xmlns:a16="http://schemas.microsoft.com/office/drawing/2014/main" id="{C83A482F-64AF-D483-FBB3-D8D63309EF3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550" y="2410750"/>
            <a:ext cx="315075" cy="321999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368;p53">
            <a:extLst>
              <a:ext uri="{FF2B5EF4-FFF2-40B4-BE49-F238E27FC236}">
                <a16:creationId xmlns:a16="http://schemas.microsoft.com/office/drawing/2014/main" id="{F92BBA21-3EDB-7FC3-9E24-753AD9B58293}"/>
              </a:ext>
            </a:extLst>
          </p:cNvPr>
          <p:cNvSpPr txBox="1"/>
          <p:nvPr/>
        </p:nvSpPr>
        <p:spPr>
          <a:xfrm>
            <a:off x="904454" y="2326831"/>
            <a:ext cx="3402635" cy="1175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Виртуальная машина с </a:t>
            </a:r>
            <a:r>
              <a:rPr lang="en-US" dirty="0"/>
              <a:t>Windows Server 2019 </a:t>
            </a:r>
            <a:r>
              <a:rPr lang="ru-RU" dirty="0"/>
              <a:t>на которой развернут беспроводной контроллер</a:t>
            </a:r>
            <a:r>
              <a:rPr lang="en-US" dirty="0"/>
              <a:t> Ubiquiti</a:t>
            </a:r>
            <a:r>
              <a:rPr lang="ru-RU" dirty="0"/>
              <a:t> </a:t>
            </a:r>
            <a:r>
              <a:rPr lang="en-US" dirty="0"/>
              <a:t>UniFi;</a:t>
            </a:r>
            <a:endParaRPr dirty="0"/>
          </a:p>
        </p:txBody>
      </p:sp>
      <p:pic>
        <p:nvPicPr>
          <p:cNvPr id="12" name="Google Shape;403;p58">
            <a:extLst>
              <a:ext uri="{FF2B5EF4-FFF2-40B4-BE49-F238E27FC236}">
                <a16:creationId xmlns:a16="http://schemas.microsoft.com/office/drawing/2014/main" id="{BD986E7C-C386-07ED-E38C-937AF598665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880" y="3502507"/>
            <a:ext cx="315075" cy="321999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368;p53">
            <a:extLst>
              <a:ext uri="{FF2B5EF4-FFF2-40B4-BE49-F238E27FC236}">
                <a16:creationId xmlns:a16="http://schemas.microsoft.com/office/drawing/2014/main" id="{8CBC4E2D-8B37-042F-30C7-A0B8427D4EBD}"/>
              </a:ext>
            </a:extLst>
          </p:cNvPr>
          <p:cNvSpPr txBox="1"/>
          <p:nvPr/>
        </p:nvSpPr>
        <p:spPr>
          <a:xfrm>
            <a:off x="904453" y="3395022"/>
            <a:ext cx="3402635" cy="680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Большой широковещательный домен </a:t>
            </a:r>
            <a:r>
              <a:rPr lang="en-US" dirty="0"/>
              <a:t>L2</a:t>
            </a:r>
            <a:r>
              <a:rPr lang="ru-RU" dirty="0"/>
              <a:t> в котором работают точки доступа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04597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81;p55">
            <a:extLst>
              <a:ext uri="{FF2B5EF4-FFF2-40B4-BE49-F238E27FC236}">
                <a16:creationId xmlns:a16="http://schemas.microsoft.com/office/drawing/2014/main" id="{DB8E6EF3-2C27-0A23-8578-0B1CDEA9734D}"/>
              </a:ext>
            </a:extLst>
          </p:cNvPr>
          <p:cNvSpPr/>
          <p:nvPr/>
        </p:nvSpPr>
        <p:spPr>
          <a:xfrm>
            <a:off x="460425" y="278716"/>
            <a:ext cx="3402635" cy="715709"/>
          </a:xfrm>
          <a:prstGeom prst="roundRect">
            <a:avLst>
              <a:gd name="adj" fmla="val 16667"/>
            </a:avLst>
          </a:prstGeom>
          <a:solidFill>
            <a:srgbClr val="3F299A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" name="Google Shape;204;p41">
            <a:extLst>
              <a:ext uri="{FF2B5EF4-FFF2-40B4-BE49-F238E27FC236}">
                <a16:creationId xmlns:a16="http://schemas.microsoft.com/office/drawing/2014/main" id="{5A561DA1-4A4A-FC8C-D2D0-B9413070BFE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 u="sng" dirty="0">
                <a:solidFill>
                  <a:schemeClr val="bg1"/>
                </a:solidFill>
              </a:rPr>
              <a:t>Зачем вам </a:t>
            </a:r>
            <a:r>
              <a:rPr lang="en-US" sz="3000" u="sng" dirty="0">
                <a:solidFill>
                  <a:schemeClr val="bg1"/>
                </a:solidFill>
              </a:rPr>
              <a:t>L2?</a:t>
            </a:r>
            <a:endParaRPr sz="3000" u="sng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17B3D4-50F4-30F3-B480-AAAF19958E2B}"/>
              </a:ext>
            </a:extLst>
          </p:cNvPr>
          <p:cNvSpPr txBox="1"/>
          <p:nvPr/>
        </p:nvSpPr>
        <p:spPr>
          <a:xfrm>
            <a:off x="769821" y="2156907"/>
            <a:ext cx="7368832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Беспроводной контроллер </a:t>
            </a:r>
            <a:r>
              <a:rPr lang="ru-RU" b="1" u="sng" dirty="0"/>
              <a:t>автоматически обнаруживает</a:t>
            </a:r>
            <a:r>
              <a:rPr lang="ru-RU" dirty="0"/>
              <a:t> точки доступа через механизм L2 </a:t>
            </a:r>
            <a:r>
              <a:rPr lang="ru-RU" dirty="0" err="1"/>
              <a:t>multicast</a:t>
            </a:r>
            <a:r>
              <a:rPr lang="ru-RU" dirty="0"/>
              <a:t>/UDP </a:t>
            </a:r>
            <a:r>
              <a:rPr lang="ru-RU" dirty="0" err="1"/>
              <a:t>broadcast</a:t>
            </a:r>
            <a:r>
              <a:rPr lang="ru-RU" dirty="0"/>
              <a:t> (в частности используется протокол </a:t>
            </a:r>
            <a:r>
              <a:rPr lang="ru-RU" b="1" dirty="0" err="1"/>
              <a:t>UniFi</a:t>
            </a:r>
            <a:r>
              <a:rPr lang="ru-RU" b="1" dirty="0"/>
              <a:t> Discovery Protocol</a:t>
            </a:r>
            <a:r>
              <a:rPr lang="ru-RU" dirty="0"/>
              <a:t>)</a:t>
            </a:r>
            <a:r>
              <a:rPr lang="en-US" dirty="0"/>
              <a:t>.</a:t>
            </a:r>
          </a:p>
          <a:p>
            <a:endParaRPr lang="en-US" sz="1400" dirty="0"/>
          </a:p>
          <a:p>
            <a:r>
              <a:rPr lang="ru-RU" sz="1400" dirty="0"/>
              <a:t>Это упрощает внедрение и экономит время при развертывании беспроводной сети, так как точки доступа сразу появляются в контроллере как "</a:t>
            </a:r>
            <a:r>
              <a:rPr lang="ru-RU" sz="1400" i="1" dirty="0" err="1"/>
              <a:t>Pending</a:t>
            </a:r>
            <a:r>
              <a:rPr lang="ru-RU" sz="1400" i="1" dirty="0"/>
              <a:t> </a:t>
            </a:r>
            <a:r>
              <a:rPr lang="ru-RU" sz="1400" i="1" dirty="0" err="1"/>
              <a:t>Adoption</a:t>
            </a:r>
            <a:r>
              <a:rPr lang="ru-RU" sz="1400" dirty="0"/>
              <a:t>“</a:t>
            </a:r>
            <a:r>
              <a:rPr lang="en-US" sz="1400" dirty="0"/>
              <a:t>;</a:t>
            </a:r>
            <a:endParaRPr lang="ru-RU" sz="1400" dirty="0"/>
          </a:p>
          <a:p>
            <a:endParaRPr lang="ru-RU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60BE26-787E-33F8-BABC-AAFF1FAB5D8E}"/>
              </a:ext>
            </a:extLst>
          </p:cNvPr>
          <p:cNvSpPr txBox="1"/>
          <p:nvPr/>
        </p:nvSpPr>
        <p:spPr>
          <a:xfrm>
            <a:off x="769821" y="1551046"/>
            <a:ext cx="728749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UniFi Access Points </a:t>
            </a:r>
            <a:r>
              <a:rPr lang="ru-RU" dirty="0"/>
              <a:t>по</a:t>
            </a:r>
            <a:r>
              <a:rPr lang="en-US" dirty="0"/>
              <a:t>-</a:t>
            </a:r>
            <a:r>
              <a:rPr lang="ru-RU" dirty="0"/>
              <a:t>умолчанию используют </a:t>
            </a:r>
            <a:r>
              <a:rPr lang="en-US" b="1" u="sng" dirty="0"/>
              <a:t>L2-</a:t>
            </a:r>
            <a:r>
              <a:rPr lang="ru-RU" b="1" u="sng" dirty="0"/>
              <a:t>широковещательные механизмы</a:t>
            </a:r>
            <a:r>
              <a:rPr lang="ru-RU" u="sng" dirty="0"/>
              <a:t> </a:t>
            </a:r>
            <a:r>
              <a:rPr lang="ru-RU" dirty="0"/>
              <a:t>(</a:t>
            </a:r>
            <a:r>
              <a:rPr lang="en-US" dirty="0"/>
              <a:t>Discovery Protocol, </a:t>
            </a:r>
            <a:r>
              <a:rPr lang="en-US" dirty="0" err="1"/>
              <a:t>mDNS</a:t>
            </a:r>
            <a:r>
              <a:rPr lang="en-US" dirty="0"/>
              <a:t>, UDP) </a:t>
            </a:r>
            <a:r>
              <a:rPr lang="ru-RU" dirty="0"/>
              <a:t>для обнаружения контроллера</a:t>
            </a:r>
            <a:r>
              <a:rPr lang="en-US" dirty="0"/>
              <a:t>;</a:t>
            </a:r>
            <a:endParaRPr lang="ru-RU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9905634-2BB9-8290-B844-4DD59487B839}"/>
              </a:ext>
            </a:extLst>
          </p:cNvPr>
          <p:cNvSpPr txBox="1"/>
          <p:nvPr/>
        </p:nvSpPr>
        <p:spPr>
          <a:xfrm>
            <a:off x="769821" y="3660820"/>
            <a:ext cx="718268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Облегчает диагностику через логирование, трассировку, </a:t>
            </a:r>
            <a:r>
              <a:rPr lang="ru-RU" dirty="0" err="1"/>
              <a:t>ping</a:t>
            </a:r>
            <a:r>
              <a:rPr lang="en-US" dirty="0"/>
              <a:t>;</a:t>
            </a:r>
            <a:endParaRPr lang="ru-RU" dirty="0"/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73EEC4F5-5CEE-8A03-2DD3-EEA7A741CC3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4582" t="9405" r="34753" b="8203"/>
          <a:stretch/>
        </p:blipFill>
        <p:spPr>
          <a:xfrm>
            <a:off x="7774240" y="108809"/>
            <a:ext cx="1246910" cy="121227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F26DE0F-7444-39FB-1CF5-F44D7358584C}"/>
              </a:ext>
            </a:extLst>
          </p:cNvPr>
          <p:cNvSpPr txBox="1"/>
          <p:nvPr/>
        </p:nvSpPr>
        <p:spPr>
          <a:xfrm>
            <a:off x="780870" y="4062088"/>
            <a:ext cx="616437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Уменьшает количество</a:t>
            </a:r>
            <a:r>
              <a:rPr lang="en-US" dirty="0"/>
              <a:t> ACL-</a:t>
            </a:r>
            <a:r>
              <a:rPr lang="ru-RU" dirty="0"/>
              <a:t>правил на межсетевых экранах</a:t>
            </a:r>
          </a:p>
        </p:txBody>
      </p:sp>
      <p:pic>
        <p:nvPicPr>
          <p:cNvPr id="17" name="Google Shape;313;p49">
            <a:extLst>
              <a:ext uri="{FF2B5EF4-FFF2-40B4-BE49-F238E27FC236}">
                <a16:creationId xmlns:a16="http://schemas.microsoft.com/office/drawing/2014/main" id="{B18213AD-103F-D505-A883-A44F536987A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79593" y="382337"/>
            <a:ext cx="508464" cy="5084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71631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81;p55">
            <a:extLst>
              <a:ext uri="{FF2B5EF4-FFF2-40B4-BE49-F238E27FC236}">
                <a16:creationId xmlns:a16="http://schemas.microsoft.com/office/drawing/2014/main" id="{D60D29F6-1BB0-1D97-A03B-D845B0492D80}"/>
              </a:ext>
            </a:extLst>
          </p:cNvPr>
          <p:cNvSpPr/>
          <p:nvPr/>
        </p:nvSpPr>
        <p:spPr>
          <a:xfrm>
            <a:off x="311700" y="278716"/>
            <a:ext cx="3995389" cy="715709"/>
          </a:xfrm>
          <a:prstGeom prst="roundRect">
            <a:avLst>
              <a:gd name="adj" fmla="val 16667"/>
            </a:avLst>
          </a:prstGeom>
          <a:solidFill>
            <a:srgbClr val="3F299A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4" name="Google Shape;204;p41"/>
          <p:cNvSpPr txBox="1">
            <a:spLocks noGrp="1"/>
          </p:cNvSpPr>
          <p:nvPr>
            <p:ph type="title"/>
          </p:nvPr>
        </p:nvSpPr>
        <p:spPr>
          <a:xfrm>
            <a:off x="311700" y="303015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u="sng" dirty="0">
                <a:solidFill>
                  <a:schemeClr val="bg1"/>
                </a:solidFill>
              </a:rPr>
              <a:t>Что </a:t>
            </a:r>
            <a:r>
              <a:rPr lang="ru-RU" sz="3000" u="sng" dirty="0">
                <a:solidFill>
                  <a:schemeClr val="bg1"/>
                </a:solidFill>
              </a:rPr>
              <a:t>хотим получить</a:t>
            </a:r>
            <a:r>
              <a:rPr lang="en-US" sz="3000" u="sng" dirty="0">
                <a:solidFill>
                  <a:schemeClr val="bg1"/>
                </a:solidFill>
              </a:rPr>
              <a:t>?</a:t>
            </a:r>
            <a:endParaRPr sz="3000" u="sng" dirty="0">
              <a:solidFill>
                <a:schemeClr val="bg1"/>
              </a:solidFill>
            </a:endParaRPr>
          </a:p>
        </p:txBody>
      </p:sp>
      <p:pic>
        <p:nvPicPr>
          <p:cNvPr id="6" name="Google Shape;403;p58">
            <a:extLst>
              <a:ext uri="{FF2B5EF4-FFF2-40B4-BE49-F238E27FC236}">
                <a16:creationId xmlns:a16="http://schemas.microsoft.com/office/drawing/2014/main" id="{C606D199-39D3-070F-D0B0-197BFE9B2462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891" y="1495834"/>
            <a:ext cx="315075" cy="321999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368;p53">
            <a:extLst>
              <a:ext uri="{FF2B5EF4-FFF2-40B4-BE49-F238E27FC236}">
                <a16:creationId xmlns:a16="http://schemas.microsoft.com/office/drawing/2014/main" id="{FD04D000-5BC7-6796-7C66-33E03C2D2FA9}"/>
              </a:ext>
            </a:extLst>
          </p:cNvPr>
          <p:cNvSpPr txBox="1"/>
          <p:nvPr/>
        </p:nvSpPr>
        <p:spPr>
          <a:xfrm>
            <a:off x="850710" y="1398915"/>
            <a:ext cx="3402635" cy="927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Обеспечить прозрачную миграцию виртуальной машины беспроводного контроллера на другой гипервизор;</a:t>
            </a:r>
            <a:endParaRPr dirty="0"/>
          </a:p>
        </p:txBody>
      </p:sp>
      <p:pic>
        <p:nvPicPr>
          <p:cNvPr id="9" name="Google Shape;403;p58">
            <a:extLst>
              <a:ext uri="{FF2B5EF4-FFF2-40B4-BE49-F238E27FC236}">
                <a16:creationId xmlns:a16="http://schemas.microsoft.com/office/drawing/2014/main" id="{566954B6-2E4F-60B2-D492-CAAEFB2A334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891" y="2410750"/>
            <a:ext cx="315075" cy="32199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368;p53">
            <a:extLst>
              <a:ext uri="{FF2B5EF4-FFF2-40B4-BE49-F238E27FC236}">
                <a16:creationId xmlns:a16="http://schemas.microsoft.com/office/drawing/2014/main" id="{5C8A6727-332B-2A91-4171-BD30B3F3F704}"/>
              </a:ext>
            </a:extLst>
          </p:cNvPr>
          <p:cNvSpPr txBox="1"/>
          <p:nvPr/>
        </p:nvSpPr>
        <p:spPr>
          <a:xfrm>
            <a:off x="904454" y="2326831"/>
            <a:ext cx="3402635" cy="927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Обеспечить возможность отказаться от использования семейства протоколов </a:t>
            </a:r>
            <a:r>
              <a:rPr lang="en-US" dirty="0"/>
              <a:t>STP\RSTP </a:t>
            </a:r>
            <a:r>
              <a:rPr lang="ru-RU" dirty="0"/>
              <a:t>и </a:t>
            </a:r>
            <a:r>
              <a:rPr lang="ru-RU" dirty="0" err="1"/>
              <a:t>т.д</a:t>
            </a:r>
            <a:r>
              <a:rPr lang="ru-RU" dirty="0"/>
              <a:t>;</a:t>
            </a:r>
            <a:endParaRPr dirty="0"/>
          </a:p>
        </p:txBody>
      </p:sp>
      <p:pic>
        <p:nvPicPr>
          <p:cNvPr id="13" name="Google Shape;403;p58">
            <a:extLst>
              <a:ext uri="{FF2B5EF4-FFF2-40B4-BE49-F238E27FC236}">
                <a16:creationId xmlns:a16="http://schemas.microsoft.com/office/drawing/2014/main" id="{9FE19026-260A-88A4-A799-4A523802993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5635" y="3325666"/>
            <a:ext cx="315075" cy="321999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368;p53">
            <a:extLst>
              <a:ext uri="{FF2B5EF4-FFF2-40B4-BE49-F238E27FC236}">
                <a16:creationId xmlns:a16="http://schemas.microsoft.com/office/drawing/2014/main" id="{6DD11260-2A02-3462-45F0-429D1A037501}"/>
              </a:ext>
            </a:extLst>
          </p:cNvPr>
          <p:cNvSpPr txBox="1"/>
          <p:nvPr/>
        </p:nvSpPr>
        <p:spPr>
          <a:xfrm>
            <a:off x="1011942" y="3214034"/>
            <a:ext cx="3402635" cy="1423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Отказаться от «</a:t>
            </a:r>
            <a:r>
              <a:rPr lang="ru-RU" dirty="0" err="1"/>
              <a:t>пробрасования</a:t>
            </a:r>
            <a:r>
              <a:rPr lang="ru-RU" dirty="0"/>
              <a:t>»</a:t>
            </a:r>
            <a:r>
              <a:rPr lang="en-US" dirty="0"/>
              <a:t> VLAN </a:t>
            </a:r>
            <a:r>
              <a:rPr lang="ru-RU" dirty="0"/>
              <a:t>точек доступа через большое</a:t>
            </a:r>
            <a:r>
              <a:rPr lang="en-US" dirty="0"/>
              <a:t> </a:t>
            </a:r>
            <a:r>
              <a:rPr lang="ru-RU" dirty="0"/>
              <a:t>количество  территориально разнесенных коммутаторов\маршрутизаторов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140FFD8-B59B-33A2-352E-B235197C63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4577" y="142009"/>
            <a:ext cx="4578955" cy="5001491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6402BA"/>
      </a:dk2>
      <a:lt2>
        <a:srgbClr val="EEEEEE"/>
      </a:lt2>
      <a:accent1>
        <a:srgbClr val="7629BA"/>
      </a:accent1>
      <a:accent2>
        <a:srgbClr val="8B8EE3"/>
      </a:accent2>
      <a:accent3>
        <a:srgbClr val="BFC1F0"/>
      </a:accent3>
      <a:accent4>
        <a:srgbClr val="FFAB40"/>
      </a:accent4>
      <a:accent5>
        <a:srgbClr val="0097A7"/>
      </a:accent5>
      <a:accent6>
        <a:srgbClr val="EEFF41"/>
      </a:accent6>
      <a:hlink>
        <a:srgbClr val="8B8EE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668</TotalTime>
  <Words>664</Words>
  <Application>Microsoft Office PowerPoint</Application>
  <PresentationFormat>Экран (16:9)</PresentationFormat>
  <Paragraphs>105</Paragraphs>
  <Slides>25</Slides>
  <Notes>11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3</vt:i4>
      </vt:variant>
      <vt:variant>
        <vt:lpstr>Заголовки слайдов</vt:lpstr>
      </vt:variant>
      <vt:variant>
        <vt:i4>25</vt:i4>
      </vt:variant>
    </vt:vector>
  </HeadingPairs>
  <TitlesOfParts>
    <vt:vector size="33" baseType="lpstr">
      <vt:lpstr>Arial</vt:lpstr>
      <vt:lpstr>Courier New</vt:lpstr>
      <vt:lpstr>Roboto</vt:lpstr>
      <vt:lpstr>Roboto Medium</vt:lpstr>
      <vt:lpstr>Trebuchet MS</vt:lpstr>
      <vt:lpstr>Светлая тема</vt:lpstr>
      <vt:lpstr>Светлая тема</vt:lpstr>
      <vt:lpstr>Светлая тема</vt:lpstr>
      <vt:lpstr>Презентация PowerPoint</vt:lpstr>
      <vt:lpstr>Меня хорошо видно &amp; слышно?</vt:lpstr>
      <vt:lpstr>Защита проекта Тема: Проектирование VxLAN\EVPN сети для повышения отказоустойчивости программного беспроводного  контроллера Ubiqutu UniFI   </vt:lpstr>
      <vt:lpstr>План защиты</vt:lpstr>
      <vt:lpstr>Презентация PowerPoint</vt:lpstr>
      <vt:lpstr>Какие технологии использовались? </vt:lpstr>
      <vt:lpstr>Что есть сейчас?</vt:lpstr>
      <vt:lpstr>Зачем вам L2?</vt:lpstr>
      <vt:lpstr>Что хотим получить?</vt:lpstr>
      <vt:lpstr>Презентация PowerPoint</vt:lpstr>
      <vt:lpstr>Какие преимущества получим?</vt:lpstr>
      <vt:lpstr>Network Based vs Host Based?</vt:lpstr>
      <vt:lpstr>Какой Service Interfaces?</vt:lpstr>
      <vt:lpstr>Что получилось</vt:lpstr>
      <vt:lpstr>Что получилось</vt:lpstr>
      <vt:lpstr>Что получилось</vt:lpstr>
      <vt:lpstr>Что получилось</vt:lpstr>
      <vt:lpstr>Что получилось</vt:lpstr>
      <vt:lpstr>Что получилось</vt:lpstr>
      <vt:lpstr>Что получилось</vt:lpstr>
      <vt:lpstr>Выводы </vt:lpstr>
      <vt:lpstr>Ссылки </vt:lpstr>
      <vt:lpstr>Презентация PowerPoint</vt:lpstr>
      <vt:lpstr>Спасибо за внимание!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Евгений</dc:creator>
  <cp:lastModifiedBy>Евгений</cp:lastModifiedBy>
  <cp:revision>79</cp:revision>
  <dcterms:modified xsi:type="dcterms:W3CDTF">2025-05-17T10:40:45Z</dcterms:modified>
</cp:coreProperties>
</file>